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10"/>
  </p:notesMasterIdLst>
  <p:sldIdLst>
    <p:sldId id="308" r:id="rId2"/>
    <p:sldId id="277" r:id="rId3"/>
    <p:sldId id="309" r:id="rId4"/>
    <p:sldId id="310" r:id="rId5"/>
    <p:sldId id="303" r:id="rId6"/>
    <p:sldId id="304" r:id="rId7"/>
    <p:sldId id="305" r:id="rId8"/>
    <p:sldId id="306" r:id="rId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F41"/>
    <a:srgbClr val="37B34A"/>
    <a:srgbClr val="1B4284"/>
    <a:srgbClr val="0455A4"/>
    <a:srgbClr val="15264B"/>
    <a:srgbClr val="151D3A"/>
    <a:srgbClr val="E84A27"/>
    <a:srgbClr val="E84B36"/>
    <a:srgbClr val="FA5738"/>
    <a:srgbClr val="FF55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43"/>
    <p:restoredTop sz="97632"/>
  </p:normalViewPr>
  <p:slideViewPr>
    <p:cSldViewPr snapToGrid="0" snapToObjects="1">
      <p:cViewPr varScale="1">
        <p:scale>
          <a:sx n="63" d="100"/>
          <a:sy n="63" d="100"/>
        </p:scale>
        <p:origin x="324"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4" d="100"/>
          <a:sy n="124" d="100"/>
        </p:scale>
        <p:origin x="414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38"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37" Type="http://schemas.openxmlformats.org/officeDocument/2006/relationships/viewProps" Target="viewProps.xml"/><Relationship Id="rId5" Type="http://schemas.openxmlformats.org/officeDocument/2006/relationships/slide" Target="slides/slide4.xml"/><Relationship Id="rId36"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35"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EC60D-EA89-478A-994E-B0F41DCE74B4}" type="doc">
      <dgm:prSet loTypeId="urn:microsoft.com/office/officeart/2005/8/layout/chevron1" loCatId="process" qsTypeId="urn:microsoft.com/office/officeart/2005/8/quickstyle/simple1" qsCatId="simple" csTypeId="urn:microsoft.com/office/officeart/2005/8/colors/accent2_2" csCatId="accent2" phldr="1"/>
      <dgm:spPr/>
    </dgm:pt>
    <dgm:pt modelId="{D2D736F9-3723-4E44-91EA-F30FA9D3BBC0}">
      <dgm:prSet phldrT="[Text]"/>
      <dgm:spPr>
        <a:solidFill>
          <a:srgbClr val="1B4284"/>
        </a:solidFill>
        <a:ln>
          <a:solidFill>
            <a:srgbClr val="0455A4"/>
          </a:solidFill>
        </a:ln>
      </dgm:spPr>
      <dgm:t>
        <a:bodyPr/>
        <a:lstStyle/>
        <a:p>
          <a:r>
            <a:rPr lang="en-US" dirty="0">
              <a:solidFill>
                <a:srgbClr val="00B0F0"/>
              </a:solidFill>
            </a:rPr>
            <a:t>Register</a:t>
          </a:r>
        </a:p>
      </dgm:t>
    </dgm:pt>
    <dgm:pt modelId="{5BD6A32C-11E4-48BC-8C20-37BD3F221B38}" type="parTrans" cxnId="{F5FEFBA8-7F29-4DDD-A408-466D27557598}">
      <dgm:prSet/>
      <dgm:spPr/>
      <dgm:t>
        <a:bodyPr/>
        <a:lstStyle/>
        <a:p>
          <a:endParaRPr lang="en-US"/>
        </a:p>
      </dgm:t>
    </dgm:pt>
    <dgm:pt modelId="{6720E144-C56F-4C71-9784-2993B2EDE20F}" type="sibTrans" cxnId="{F5FEFBA8-7F29-4DDD-A408-466D27557598}">
      <dgm:prSet/>
      <dgm:spPr/>
      <dgm:t>
        <a:bodyPr/>
        <a:lstStyle/>
        <a:p>
          <a:endParaRPr lang="en-US"/>
        </a:p>
      </dgm:t>
    </dgm:pt>
    <dgm:pt modelId="{2EFACDCF-28A9-475B-8D57-330AB775B7A2}">
      <dgm:prSet phldrT="[Text]"/>
      <dgm:spPr>
        <a:solidFill>
          <a:srgbClr val="1B4284"/>
        </a:solidFill>
        <a:ln>
          <a:solidFill>
            <a:srgbClr val="0455A4"/>
          </a:solidFill>
        </a:ln>
      </dgm:spPr>
      <dgm:t>
        <a:bodyPr/>
        <a:lstStyle/>
        <a:p>
          <a:r>
            <a:rPr lang="en-US" dirty="0">
              <a:solidFill>
                <a:srgbClr val="00B0F0"/>
              </a:solidFill>
            </a:rPr>
            <a:t>Create a Fact Sheet</a:t>
          </a:r>
        </a:p>
      </dgm:t>
    </dgm:pt>
    <dgm:pt modelId="{B87F6ADE-750D-4DD1-961B-3FDE87D08CCD}" type="parTrans" cxnId="{097BE282-401C-4BDA-B777-07674F8EB39D}">
      <dgm:prSet/>
      <dgm:spPr/>
      <dgm:t>
        <a:bodyPr/>
        <a:lstStyle/>
        <a:p>
          <a:endParaRPr lang="en-US"/>
        </a:p>
      </dgm:t>
    </dgm:pt>
    <dgm:pt modelId="{F18400C4-97C9-4115-BA1E-A6C2874B007C}" type="sibTrans" cxnId="{097BE282-401C-4BDA-B777-07674F8EB39D}">
      <dgm:prSet/>
      <dgm:spPr/>
      <dgm:t>
        <a:bodyPr/>
        <a:lstStyle/>
        <a:p>
          <a:endParaRPr lang="en-US"/>
        </a:p>
      </dgm:t>
    </dgm:pt>
    <dgm:pt modelId="{1BC71E25-8FB9-4BD9-9EAA-2B10143652E7}">
      <dgm:prSet phldrT="[Text]"/>
      <dgm:spPr>
        <a:solidFill>
          <a:srgbClr val="84BF41"/>
        </a:solidFill>
      </dgm:spPr>
      <dgm:t>
        <a:bodyPr/>
        <a:lstStyle/>
        <a:p>
          <a:r>
            <a:rPr lang="en-US" dirty="0">
              <a:solidFill>
                <a:srgbClr val="151D3A"/>
              </a:solidFill>
            </a:rPr>
            <a:t>Seek the Advice of Specialists</a:t>
          </a:r>
        </a:p>
      </dgm:t>
    </dgm:pt>
    <dgm:pt modelId="{70DFD296-FF6D-409C-9496-DE5A65B087D8}" type="parTrans" cxnId="{F21035D1-F9B1-40E5-86DB-2DFE3D3EB81B}">
      <dgm:prSet/>
      <dgm:spPr/>
      <dgm:t>
        <a:bodyPr/>
        <a:lstStyle/>
        <a:p>
          <a:endParaRPr lang="en-US"/>
        </a:p>
      </dgm:t>
    </dgm:pt>
    <dgm:pt modelId="{D5387D43-F2F7-47AC-A84C-A541AC443A08}" type="sibTrans" cxnId="{F21035D1-F9B1-40E5-86DB-2DFE3D3EB81B}">
      <dgm:prSet/>
      <dgm:spPr/>
      <dgm:t>
        <a:bodyPr/>
        <a:lstStyle/>
        <a:p>
          <a:endParaRPr lang="en-US"/>
        </a:p>
      </dgm:t>
    </dgm:pt>
    <dgm:pt modelId="{311F668B-7E0A-4620-8D5C-C6EA63FAEE85}">
      <dgm:prSet phldrT="[Text]"/>
      <dgm:spPr>
        <a:solidFill>
          <a:srgbClr val="1B4284"/>
        </a:solidFill>
        <a:ln>
          <a:solidFill>
            <a:srgbClr val="0455A4"/>
          </a:solidFill>
        </a:ln>
      </dgm:spPr>
      <dgm:t>
        <a:bodyPr/>
        <a:lstStyle/>
        <a:p>
          <a:r>
            <a:rPr lang="en-US" dirty="0">
              <a:solidFill>
                <a:srgbClr val="00B0F0"/>
              </a:solidFill>
            </a:rPr>
            <a:t>Finalist Presentations</a:t>
          </a:r>
        </a:p>
      </dgm:t>
    </dgm:pt>
    <dgm:pt modelId="{740B3FE7-E5D3-4500-B173-CE8848955C7E}" type="parTrans" cxnId="{F568DB66-73DA-46E8-92B3-F1DF92B7E32B}">
      <dgm:prSet/>
      <dgm:spPr/>
      <dgm:t>
        <a:bodyPr/>
        <a:lstStyle/>
        <a:p>
          <a:endParaRPr lang="en-US"/>
        </a:p>
      </dgm:t>
    </dgm:pt>
    <dgm:pt modelId="{2726ECA7-D51D-446F-B0C7-B7490D884893}" type="sibTrans" cxnId="{F568DB66-73DA-46E8-92B3-F1DF92B7E32B}">
      <dgm:prSet/>
      <dgm:spPr/>
      <dgm:t>
        <a:bodyPr/>
        <a:lstStyle/>
        <a:p>
          <a:endParaRPr lang="en-US"/>
        </a:p>
      </dgm:t>
    </dgm:pt>
    <dgm:pt modelId="{FFC81A0C-E83E-4CA9-8F5D-9508BE6CB316}" type="pres">
      <dgm:prSet presAssocID="{9A7EC60D-EA89-478A-994E-B0F41DCE74B4}" presName="Name0" presStyleCnt="0">
        <dgm:presLayoutVars>
          <dgm:dir/>
          <dgm:animLvl val="lvl"/>
          <dgm:resizeHandles val="exact"/>
        </dgm:presLayoutVars>
      </dgm:prSet>
      <dgm:spPr/>
    </dgm:pt>
    <dgm:pt modelId="{B713D301-319E-44F8-9D8F-FBD89EAE5127}" type="pres">
      <dgm:prSet presAssocID="{D2D736F9-3723-4E44-91EA-F30FA9D3BBC0}" presName="parTxOnly" presStyleLbl="node1" presStyleIdx="0" presStyleCnt="4">
        <dgm:presLayoutVars>
          <dgm:chMax val="0"/>
          <dgm:chPref val="0"/>
          <dgm:bulletEnabled val="1"/>
        </dgm:presLayoutVars>
      </dgm:prSet>
      <dgm:spPr/>
    </dgm:pt>
    <dgm:pt modelId="{077CF2D1-8BD8-46BD-9299-BA1FC9B90091}" type="pres">
      <dgm:prSet presAssocID="{6720E144-C56F-4C71-9784-2993B2EDE20F}" presName="parTxOnlySpace" presStyleCnt="0"/>
      <dgm:spPr/>
    </dgm:pt>
    <dgm:pt modelId="{E78AD6C0-37A0-45C4-843B-29EB9336E644}" type="pres">
      <dgm:prSet presAssocID="{1BC71E25-8FB9-4BD9-9EAA-2B10143652E7}" presName="parTxOnly" presStyleLbl="node1" presStyleIdx="1" presStyleCnt="4">
        <dgm:presLayoutVars>
          <dgm:chMax val="0"/>
          <dgm:chPref val="0"/>
          <dgm:bulletEnabled val="1"/>
        </dgm:presLayoutVars>
      </dgm:prSet>
      <dgm:spPr/>
    </dgm:pt>
    <dgm:pt modelId="{94E70B84-8F2D-4EFE-849A-3517D12818CC}" type="pres">
      <dgm:prSet presAssocID="{D5387D43-F2F7-47AC-A84C-A541AC443A08}" presName="parTxOnlySpace" presStyleCnt="0"/>
      <dgm:spPr/>
    </dgm:pt>
    <dgm:pt modelId="{8919D1F4-E46F-454D-960C-0BE02D1D54C4}" type="pres">
      <dgm:prSet presAssocID="{2EFACDCF-28A9-475B-8D57-330AB775B7A2}" presName="parTxOnly" presStyleLbl="node1" presStyleIdx="2" presStyleCnt="4">
        <dgm:presLayoutVars>
          <dgm:chMax val="0"/>
          <dgm:chPref val="0"/>
          <dgm:bulletEnabled val="1"/>
        </dgm:presLayoutVars>
      </dgm:prSet>
      <dgm:spPr/>
    </dgm:pt>
    <dgm:pt modelId="{F44B9BC9-4954-4FE7-9932-EC7C74C035C7}" type="pres">
      <dgm:prSet presAssocID="{F18400C4-97C9-4115-BA1E-A6C2874B007C}" presName="parTxOnlySpace" presStyleCnt="0"/>
      <dgm:spPr/>
    </dgm:pt>
    <dgm:pt modelId="{FF4FB39E-AFD2-4175-8D06-29F443691975}" type="pres">
      <dgm:prSet presAssocID="{311F668B-7E0A-4620-8D5C-C6EA63FAEE85}" presName="parTxOnly" presStyleLbl="node1" presStyleIdx="3" presStyleCnt="4">
        <dgm:presLayoutVars>
          <dgm:chMax val="0"/>
          <dgm:chPref val="0"/>
          <dgm:bulletEnabled val="1"/>
        </dgm:presLayoutVars>
      </dgm:prSet>
      <dgm:spPr/>
    </dgm:pt>
  </dgm:ptLst>
  <dgm:cxnLst>
    <dgm:cxn modelId="{F568DB66-73DA-46E8-92B3-F1DF92B7E32B}" srcId="{9A7EC60D-EA89-478A-994E-B0F41DCE74B4}" destId="{311F668B-7E0A-4620-8D5C-C6EA63FAEE85}" srcOrd="3" destOrd="0" parTransId="{740B3FE7-E5D3-4500-B173-CE8848955C7E}" sibTransId="{2726ECA7-D51D-446F-B0C7-B7490D884893}"/>
    <dgm:cxn modelId="{AA7E4C75-4D4B-49C9-BE1F-79B6AFDC40C1}" type="presOf" srcId="{311F668B-7E0A-4620-8D5C-C6EA63FAEE85}" destId="{FF4FB39E-AFD2-4175-8D06-29F443691975}" srcOrd="0" destOrd="0" presId="urn:microsoft.com/office/officeart/2005/8/layout/chevron1"/>
    <dgm:cxn modelId="{B735A259-EFBB-4C9D-8CC7-3AFD025DA3D7}" type="presOf" srcId="{1BC71E25-8FB9-4BD9-9EAA-2B10143652E7}" destId="{E78AD6C0-37A0-45C4-843B-29EB9336E644}" srcOrd="0" destOrd="0" presId="urn:microsoft.com/office/officeart/2005/8/layout/chevron1"/>
    <dgm:cxn modelId="{097BE282-401C-4BDA-B777-07674F8EB39D}" srcId="{9A7EC60D-EA89-478A-994E-B0F41DCE74B4}" destId="{2EFACDCF-28A9-475B-8D57-330AB775B7A2}" srcOrd="2" destOrd="0" parTransId="{B87F6ADE-750D-4DD1-961B-3FDE87D08CCD}" sibTransId="{F18400C4-97C9-4115-BA1E-A6C2874B007C}"/>
    <dgm:cxn modelId="{1A00F095-9812-45A7-8B75-ADAE104C0D1B}" type="presOf" srcId="{2EFACDCF-28A9-475B-8D57-330AB775B7A2}" destId="{8919D1F4-E46F-454D-960C-0BE02D1D54C4}" srcOrd="0" destOrd="0" presId="urn:microsoft.com/office/officeart/2005/8/layout/chevron1"/>
    <dgm:cxn modelId="{F5FEFBA8-7F29-4DDD-A408-466D27557598}" srcId="{9A7EC60D-EA89-478A-994E-B0F41DCE74B4}" destId="{D2D736F9-3723-4E44-91EA-F30FA9D3BBC0}" srcOrd="0" destOrd="0" parTransId="{5BD6A32C-11E4-48BC-8C20-37BD3F221B38}" sibTransId="{6720E144-C56F-4C71-9784-2993B2EDE20F}"/>
    <dgm:cxn modelId="{377C8EBA-D33D-45EE-897F-6B475691BAA2}" type="presOf" srcId="{9A7EC60D-EA89-478A-994E-B0F41DCE74B4}" destId="{FFC81A0C-E83E-4CA9-8F5D-9508BE6CB316}" srcOrd="0" destOrd="0" presId="urn:microsoft.com/office/officeart/2005/8/layout/chevron1"/>
    <dgm:cxn modelId="{F21035D1-F9B1-40E5-86DB-2DFE3D3EB81B}" srcId="{9A7EC60D-EA89-478A-994E-B0F41DCE74B4}" destId="{1BC71E25-8FB9-4BD9-9EAA-2B10143652E7}" srcOrd="1" destOrd="0" parTransId="{70DFD296-FF6D-409C-9496-DE5A65B087D8}" sibTransId="{D5387D43-F2F7-47AC-A84C-A541AC443A08}"/>
    <dgm:cxn modelId="{924B7AEC-98B8-4C00-8E6D-93B4F84DB360}" type="presOf" srcId="{D2D736F9-3723-4E44-91EA-F30FA9D3BBC0}" destId="{B713D301-319E-44F8-9D8F-FBD89EAE5127}" srcOrd="0" destOrd="0" presId="urn:microsoft.com/office/officeart/2005/8/layout/chevron1"/>
    <dgm:cxn modelId="{F01E199D-5665-423E-BB0B-3F010ED7F569}" type="presParOf" srcId="{FFC81A0C-E83E-4CA9-8F5D-9508BE6CB316}" destId="{B713D301-319E-44F8-9D8F-FBD89EAE5127}" srcOrd="0" destOrd="0" presId="urn:microsoft.com/office/officeart/2005/8/layout/chevron1"/>
    <dgm:cxn modelId="{6D30B712-1CD2-4907-9079-9156FEE45C65}" type="presParOf" srcId="{FFC81A0C-E83E-4CA9-8F5D-9508BE6CB316}" destId="{077CF2D1-8BD8-46BD-9299-BA1FC9B90091}" srcOrd="1" destOrd="0" presId="urn:microsoft.com/office/officeart/2005/8/layout/chevron1"/>
    <dgm:cxn modelId="{6835F446-2B7F-4068-B4E9-F3903D77EBC6}" type="presParOf" srcId="{FFC81A0C-E83E-4CA9-8F5D-9508BE6CB316}" destId="{E78AD6C0-37A0-45C4-843B-29EB9336E644}" srcOrd="2" destOrd="0" presId="urn:microsoft.com/office/officeart/2005/8/layout/chevron1"/>
    <dgm:cxn modelId="{828DE230-9813-4E48-9A10-6E3E6DEA83C4}" type="presParOf" srcId="{FFC81A0C-E83E-4CA9-8F5D-9508BE6CB316}" destId="{94E70B84-8F2D-4EFE-849A-3517D12818CC}" srcOrd="3" destOrd="0" presId="urn:microsoft.com/office/officeart/2005/8/layout/chevron1"/>
    <dgm:cxn modelId="{9ACDEDA2-FD7E-44BA-A39D-1AB9684A73FF}" type="presParOf" srcId="{FFC81A0C-E83E-4CA9-8F5D-9508BE6CB316}" destId="{8919D1F4-E46F-454D-960C-0BE02D1D54C4}" srcOrd="4" destOrd="0" presId="urn:microsoft.com/office/officeart/2005/8/layout/chevron1"/>
    <dgm:cxn modelId="{B0DF60EF-2ECC-456D-BDBF-0666136CEA61}" type="presParOf" srcId="{FFC81A0C-E83E-4CA9-8F5D-9508BE6CB316}" destId="{F44B9BC9-4954-4FE7-9932-EC7C74C035C7}" srcOrd="5" destOrd="0" presId="urn:microsoft.com/office/officeart/2005/8/layout/chevron1"/>
    <dgm:cxn modelId="{ED42566A-52A7-40D9-8F2B-C3E891B19537}" type="presParOf" srcId="{FFC81A0C-E83E-4CA9-8F5D-9508BE6CB316}" destId="{FF4FB39E-AFD2-4175-8D06-29F443691975}"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A7EC60D-EA89-478A-994E-B0F41DCE74B4}" type="doc">
      <dgm:prSet loTypeId="urn:microsoft.com/office/officeart/2005/8/layout/chevron1" loCatId="process" qsTypeId="urn:microsoft.com/office/officeart/2005/8/quickstyle/simple1" qsCatId="simple" csTypeId="urn:microsoft.com/office/officeart/2005/8/colors/accent2_2" csCatId="accent2" phldr="1"/>
      <dgm:spPr/>
    </dgm:pt>
    <dgm:pt modelId="{D2D736F9-3723-4E44-91EA-F30FA9D3BBC0}">
      <dgm:prSet phldrT="[Text]"/>
      <dgm:spPr>
        <a:solidFill>
          <a:srgbClr val="1B4284"/>
        </a:solidFill>
        <a:ln>
          <a:solidFill>
            <a:srgbClr val="0455A4"/>
          </a:solidFill>
        </a:ln>
      </dgm:spPr>
      <dgm:t>
        <a:bodyPr/>
        <a:lstStyle/>
        <a:p>
          <a:r>
            <a:rPr lang="en-US" dirty="0">
              <a:solidFill>
                <a:srgbClr val="00B0F0"/>
              </a:solidFill>
            </a:rPr>
            <a:t>Register</a:t>
          </a:r>
        </a:p>
      </dgm:t>
    </dgm:pt>
    <dgm:pt modelId="{5BD6A32C-11E4-48BC-8C20-37BD3F221B38}" type="parTrans" cxnId="{F5FEFBA8-7F29-4DDD-A408-466D27557598}">
      <dgm:prSet/>
      <dgm:spPr/>
      <dgm:t>
        <a:bodyPr/>
        <a:lstStyle/>
        <a:p>
          <a:endParaRPr lang="en-US"/>
        </a:p>
      </dgm:t>
    </dgm:pt>
    <dgm:pt modelId="{6720E144-C56F-4C71-9784-2993B2EDE20F}" type="sibTrans" cxnId="{F5FEFBA8-7F29-4DDD-A408-466D27557598}">
      <dgm:prSet/>
      <dgm:spPr/>
      <dgm:t>
        <a:bodyPr/>
        <a:lstStyle/>
        <a:p>
          <a:endParaRPr lang="en-US"/>
        </a:p>
      </dgm:t>
    </dgm:pt>
    <dgm:pt modelId="{2EFACDCF-28A9-475B-8D57-330AB775B7A2}">
      <dgm:prSet phldrT="[Text]"/>
      <dgm:spPr>
        <a:solidFill>
          <a:srgbClr val="84BF41"/>
        </a:solidFill>
      </dgm:spPr>
      <dgm:t>
        <a:bodyPr/>
        <a:lstStyle/>
        <a:p>
          <a:r>
            <a:rPr lang="en-US" dirty="0">
              <a:solidFill>
                <a:srgbClr val="151D3A"/>
              </a:solidFill>
            </a:rPr>
            <a:t>Create a Fact Sheet</a:t>
          </a:r>
        </a:p>
      </dgm:t>
    </dgm:pt>
    <dgm:pt modelId="{B87F6ADE-750D-4DD1-961B-3FDE87D08CCD}" type="parTrans" cxnId="{097BE282-401C-4BDA-B777-07674F8EB39D}">
      <dgm:prSet/>
      <dgm:spPr/>
      <dgm:t>
        <a:bodyPr/>
        <a:lstStyle/>
        <a:p>
          <a:endParaRPr lang="en-US"/>
        </a:p>
      </dgm:t>
    </dgm:pt>
    <dgm:pt modelId="{F18400C4-97C9-4115-BA1E-A6C2874B007C}" type="sibTrans" cxnId="{097BE282-401C-4BDA-B777-07674F8EB39D}">
      <dgm:prSet/>
      <dgm:spPr/>
      <dgm:t>
        <a:bodyPr/>
        <a:lstStyle/>
        <a:p>
          <a:endParaRPr lang="en-US"/>
        </a:p>
      </dgm:t>
    </dgm:pt>
    <dgm:pt modelId="{1BC71E25-8FB9-4BD9-9EAA-2B10143652E7}">
      <dgm:prSet phldrT="[Text]"/>
      <dgm:spPr>
        <a:solidFill>
          <a:srgbClr val="1B4284"/>
        </a:solidFill>
        <a:ln>
          <a:solidFill>
            <a:srgbClr val="0455A4"/>
          </a:solidFill>
        </a:ln>
      </dgm:spPr>
      <dgm:t>
        <a:bodyPr/>
        <a:lstStyle/>
        <a:p>
          <a:r>
            <a:rPr lang="en-US" dirty="0">
              <a:solidFill>
                <a:srgbClr val="00B0F0"/>
              </a:solidFill>
            </a:rPr>
            <a:t>Seek the Advice of Specialists</a:t>
          </a:r>
        </a:p>
      </dgm:t>
    </dgm:pt>
    <dgm:pt modelId="{70DFD296-FF6D-409C-9496-DE5A65B087D8}" type="parTrans" cxnId="{F21035D1-F9B1-40E5-86DB-2DFE3D3EB81B}">
      <dgm:prSet/>
      <dgm:spPr/>
      <dgm:t>
        <a:bodyPr/>
        <a:lstStyle/>
        <a:p>
          <a:endParaRPr lang="en-US"/>
        </a:p>
      </dgm:t>
    </dgm:pt>
    <dgm:pt modelId="{D5387D43-F2F7-47AC-A84C-A541AC443A08}" type="sibTrans" cxnId="{F21035D1-F9B1-40E5-86DB-2DFE3D3EB81B}">
      <dgm:prSet/>
      <dgm:spPr/>
      <dgm:t>
        <a:bodyPr/>
        <a:lstStyle/>
        <a:p>
          <a:endParaRPr lang="en-US"/>
        </a:p>
      </dgm:t>
    </dgm:pt>
    <dgm:pt modelId="{311F668B-7E0A-4620-8D5C-C6EA63FAEE85}">
      <dgm:prSet phldrT="[Text]"/>
      <dgm:spPr>
        <a:solidFill>
          <a:srgbClr val="1B4284"/>
        </a:solidFill>
        <a:ln>
          <a:solidFill>
            <a:srgbClr val="0455A4"/>
          </a:solidFill>
        </a:ln>
      </dgm:spPr>
      <dgm:t>
        <a:bodyPr/>
        <a:lstStyle/>
        <a:p>
          <a:r>
            <a:rPr lang="en-US" dirty="0">
              <a:solidFill>
                <a:srgbClr val="00B0F0"/>
              </a:solidFill>
            </a:rPr>
            <a:t>Finalist Presentations</a:t>
          </a:r>
        </a:p>
      </dgm:t>
    </dgm:pt>
    <dgm:pt modelId="{740B3FE7-E5D3-4500-B173-CE8848955C7E}" type="parTrans" cxnId="{F568DB66-73DA-46E8-92B3-F1DF92B7E32B}">
      <dgm:prSet/>
      <dgm:spPr/>
      <dgm:t>
        <a:bodyPr/>
        <a:lstStyle/>
        <a:p>
          <a:endParaRPr lang="en-US"/>
        </a:p>
      </dgm:t>
    </dgm:pt>
    <dgm:pt modelId="{2726ECA7-D51D-446F-B0C7-B7490D884893}" type="sibTrans" cxnId="{F568DB66-73DA-46E8-92B3-F1DF92B7E32B}">
      <dgm:prSet/>
      <dgm:spPr/>
      <dgm:t>
        <a:bodyPr/>
        <a:lstStyle/>
        <a:p>
          <a:endParaRPr lang="en-US"/>
        </a:p>
      </dgm:t>
    </dgm:pt>
    <dgm:pt modelId="{FFC81A0C-E83E-4CA9-8F5D-9508BE6CB316}" type="pres">
      <dgm:prSet presAssocID="{9A7EC60D-EA89-478A-994E-B0F41DCE74B4}" presName="Name0" presStyleCnt="0">
        <dgm:presLayoutVars>
          <dgm:dir/>
          <dgm:animLvl val="lvl"/>
          <dgm:resizeHandles val="exact"/>
        </dgm:presLayoutVars>
      </dgm:prSet>
      <dgm:spPr/>
    </dgm:pt>
    <dgm:pt modelId="{B713D301-319E-44F8-9D8F-FBD89EAE5127}" type="pres">
      <dgm:prSet presAssocID="{D2D736F9-3723-4E44-91EA-F30FA9D3BBC0}" presName="parTxOnly" presStyleLbl="node1" presStyleIdx="0" presStyleCnt="4">
        <dgm:presLayoutVars>
          <dgm:chMax val="0"/>
          <dgm:chPref val="0"/>
          <dgm:bulletEnabled val="1"/>
        </dgm:presLayoutVars>
      </dgm:prSet>
      <dgm:spPr/>
    </dgm:pt>
    <dgm:pt modelId="{077CF2D1-8BD8-46BD-9299-BA1FC9B90091}" type="pres">
      <dgm:prSet presAssocID="{6720E144-C56F-4C71-9784-2993B2EDE20F}" presName="parTxOnlySpace" presStyleCnt="0"/>
      <dgm:spPr/>
    </dgm:pt>
    <dgm:pt modelId="{E78AD6C0-37A0-45C4-843B-29EB9336E644}" type="pres">
      <dgm:prSet presAssocID="{1BC71E25-8FB9-4BD9-9EAA-2B10143652E7}" presName="parTxOnly" presStyleLbl="node1" presStyleIdx="1" presStyleCnt="4">
        <dgm:presLayoutVars>
          <dgm:chMax val="0"/>
          <dgm:chPref val="0"/>
          <dgm:bulletEnabled val="1"/>
        </dgm:presLayoutVars>
      </dgm:prSet>
      <dgm:spPr/>
    </dgm:pt>
    <dgm:pt modelId="{94E70B84-8F2D-4EFE-849A-3517D12818CC}" type="pres">
      <dgm:prSet presAssocID="{D5387D43-F2F7-47AC-A84C-A541AC443A08}" presName="parTxOnlySpace" presStyleCnt="0"/>
      <dgm:spPr/>
    </dgm:pt>
    <dgm:pt modelId="{8919D1F4-E46F-454D-960C-0BE02D1D54C4}" type="pres">
      <dgm:prSet presAssocID="{2EFACDCF-28A9-475B-8D57-330AB775B7A2}" presName="parTxOnly" presStyleLbl="node1" presStyleIdx="2" presStyleCnt="4">
        <dgm:presLayoutVars>
          <dgm:chMax val="0"/>
          <dgm:chPref val="0"/>
          <dgm:bulletEnabled val="1"/>
        </dgm:presLayoutVars>
      </dgm:prSet>
      <dgm:spPr/>
    </dgm:pt>
    <dgm:pt modelId="{F44B9BC9-4954-4FE7-9932-EC7C74C035C7}" type="pres">
      <dgm:prSet presAssocID="{F18400C4-97C9-4115-BA1E-A6C2874B007C}" presName="parTxOnlySpace" presStyleCnt="0"/>
      <dgm:spPr/>
    </dgm:pt>
    <dgm:pt modelId="{FF4FB39E-AFD2-4175-8D06-29F443691975}" type="pres">
      <dgm:prSet presAssocID="{311F668B-7E0A-4620-8D5C-C6EA63FAEE85}" presName="parTxOnly" presStyleLbl="node1" presStyleIdx="3" presStyleCnt="4">
        <dgm:presLayoutVars>
          <dgm:chMax val="0"/>
          <dgm:chPref val="0"/>
          <dgm:bulletEnabled val="1"/>
        </dgm:presLayoutVars>
      </dgm:prSet>
      <dgm:spPr/>
    </dgm:pt>
  </dgm:ptLst>
  <dgm:cxnLst>
    <dgm:cxn modelId="{F568DB66-73DA-46E8-92B3-F1DF92B7E32B}" srcId="{9A7EC60D-EA89-478A-994E-B0F41DCE74B4}" destId="{311F668B-7E0A-4620-8D5C-C6EA63FAEE85}" srcOrd="3" destOrd="0" parTransId="{740B3FE7-E5D3-4500-B173-CE8848955C7E}" sibTransId="{2726ECA7-D51D-446F-B0C7-B7490D884893}"/>
    <dgm:cxn modelId="{AA7E4C75-4D4B-49C9-BE1F-79B6AFDC40C1}" type="presOf" srcId="{311F668B-7E0A-4620-8D5C-C6EA63FAEE85}" destId="{FF4FB39E-AFD2-4175-8D06-29F443691975}" srcOrd="0" destOrd="0" presId="urn:microsoft.com/office/officeart/2005/8/layout/chevron1"/>
    <dgm:cxn modelId="{B735A259-EFBB-4C9D-8CC7-3AFD025DA3D7}" type="presOf" srcId="{1BC71E25-8FB9-4BD9-9EAA-2B10143652E7}" destId="{E78AD6C0-37A0-45C4-843B-29EB9336E644}" srcOrd="0" destOrd="0" presId="urn:microsoft.com/office/officeart/2005/8/layout/chevron1"/>
    <dgm:cxn modelId="{097BE282-401C-4BDA-B777-07674F8EB39D}" srcId="{9A7EC60D-EA89-478A-994E-B0F41DCE74B4}" destId="{2EFACDCF-28A9-475B-8D57-330AB775B7A2}" srcOrd="2" destOrd="0" parTransId="{B87F6ADE-750D-4DD1-961B-3FDE87D08CCD}" sibTransId="{F18400C4-97C9-4115-BA1E-A6C2874B007C}"/>
    <dgm:cxn modelId="{1A00F095-9812-45A7-8B75-ADAE104C0D1B}" type="presOf" srcId="{2EFACDCF-28A9-475B-8D57-330AB775B7A2}" destId="{8919D1F4-E46F-454D-960C-0BE02D1D54C4}" srcOrd="0" destOrd="0" presId="urn:microsoft.com/office/officeart/2005/8/layout/chevron1"/>
    <dgm:cxn modelId="{F5FEFBA8-7F29-4DDD-A408-466D27557598}" srcId="{9A7EC60D-EA89-478A-994E-B0F41DCE74B4}" destId="{D2D736F9-3723-4E44-91EA-F30FA9D3BBC0}" srcOrd="0" destOrd="0" parTransId="{5BD6A32C-11E4-48BC-8C20-37BD3F221B38}" sibTransId="{6720E144-C56F-4C71-9784-2993B2EDE20F}"/>
    <dgm:cxn modelId="{377C8EBA-D33D-45EE-897F-6B475691BAA2}" type="presOf" srcId="{9A7EC60D-EA89-478A-994E-B0F41DCE74B4}" destId="{FFC81A0C-E83E-4CA9-8F5D-9508BE6CB316}" srcOrd="0" destOrd="0" presId="urn:microsoft.com/office/officeart/2005/8/layout/chevron1"/>
    <dgm:cxn modelId="{F21035D1-F9B1-40E5-86DB-2DFE3D3EB81B}" srcId="{9A7EC60D-EA89-478A-994E-B0F41DCE74B4}" destId="{1BC71E25-8FB9-4BD9-9EAA-2B10143652E7}" srcOrd="1" destOrd="0" parTransId="{70DFD296-FF6D-409C-9496-DE5A65B087D8}" sibTransId="{D5387D43-F2F7-47AC-A84C-A541AC443A08}"/>
    <dgm:cxn modelId="{924B7AEC-98B8-4C00-8E6D-93B4F84DB360}" type="presOf" srcId="{D2D736F9-3723-4E44-91EA-F30FA9D3BBC0}" destId="{B713D301-319E-44F8-9D8F-FBD89EAE5127}" srcOrd="0" destOrd="0" presId="urn:microsoft.com/office/officeart/2005/8/layout/chevron1"/>
    <dgm:cxn modelId="{F01E199D-5665-423E-BB0B-3F010ED7F569}" type="presParOf" srcId="{FFC81A0C-E83E-4CA9-8F5D-9508BE6CB316}" destId="{B713D301-319E-44F8-9D8F-FBD89EAE5127}" srcOrd="0" destOrd="0" presId="urn:microsoft.com/office/officeart/2005/8/layout/chevron1"/>
    <dgm:cxn modelId="{6D30B712-1CD2-4907-9079-9156FEE45C65}" type="presParOf" srcId="{FFC81A0C-E83E-4CA9-8F5D-9508BE6CB316}" destId="{077CF2D1-8BD8-46BD-9299-BA1FC9B90091}" srcOrd="1" destOrd="0" presId="urn:microsoft.com/office/officeart/2005/8/layout/chevron1"/>
    <dgm:cxn modelId="{6835F446-2B7F-4068-B4E9-F3903D77EBC6}" type="presParOf" srcId="{FFC81A0C-E83E-4CA9-8F5D-9508BE6CB316}" destId="{E78AD6C0-37A0-45C4-843B-29EB9336E644}" srcOrd="2" destOrd="0" presId="urn:microsoft.com/office/officeart/2005/8/layout/chevron1"/>
    <dgm:cxn modelId="{828DE230-9813-4E48-9A10-6E3E6DEA83C4}" type="presParOf" srcId="{FFC81A0C-E83E-4CA9-8F5D-9508BE6CB316}" destId="{94E70B84-8F2D-4EFE-849A-3517D12818CC}" srcOrd="3" destOrd="0" presId="urn:microsoft.com/office/officeart/2005/8/layout/chevron1"/>
    <dgm:cxn modelId="{9ACDEDA2-FD7E-44BA-A39D-1AB9684A73FF}" type="presParOf" srcId="{FFC81A0C-E83E-4CA9-8F5D-9508BE6CB316}" destId="{8919D1F4-E46F-454D-960C-0BE02D1D54C4}" srcOrd="4" destOrd="0" presId="urn:microsoft.com/office/officeart/2005/8/layout/chevron1"/>
    <dgm:cxn modelId="{B0DF60EF-2ECC-456D-BDBF-0666136CEA61}" type="presParOf" srcId="{FFC81A0C-E83E-4CA9-8F5D-9508BE6CB316}" destId="{F44B9BC9-4954-4FE7-9932-EC7C74C035C7}" srcOrd="5" destOrd="0" presId="urn:microsoft.com/office/officeart/2005/8/layout/chevron1"/>
    <dgm:cxn modelId="{ED42566A-52A7-40D9-8F2B-C3E891B19537}" type="presParOf" srcId="{FFC81A0C-E83E-4CA9-8F5D-9508BE6CB316}" destId="{FF4FB39E-AFD2-4175-8D06-29F443691975}" srcOrd="6"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A7EC60D-EA89-478A-994E-B0F41DCE74B4}" type="doc">
      <dgm:prSet loTypeId="urn:microsoft.com/office/officeart/2005/8/layout/chevron1" loCatId="process" qsTypeId="urn:microsoft.com/office/officeart/2005/8/quickstyle/simple1" qsCatId="simple" csTypeId="urn:microsoft.com/office/officeart/2005/8/colors/accent2_2" csCatId="accent2" phldr="1"/>
      <dgm:spPr/>
    </dgm:pt>
    <dgm:pt modelId="{D2D736F9-3723-4E44-91EA-F30FA9D3BBC0}">
      <dgm:prSet phldrT="[Text]"/>
      <dgm:spPr>
        <a:solidFill>
          <a:srgbClr val="1B4284"/>
        </a:solidFill>
        <a:ln>
          <a:solidFill>
            <a:srgbClr val="0455A4"/>
          </a:solidFill>
        </a:ln>
      </dgm:spPr>
      <dgm:t>
        <a:bodyPr/>
        <a:lstStyle/>
        <a:p>
          <a:r>
            <a:rPr lang="en-US" dirty="0">
              <a:solidFill>
                <a:srgbClr val="00B0F0"/>
              </a:solidFill>
            </a:rPr>
            <a:t>Register</a:t>
          </a:r>
        </a:p>
      </dgm:t>
    </dgm:pt>
    <dgm:pt modelId="{5BD6A32C-11E4-48BC-8C20-37BD3F221B38}" type="parTrans" cxnId="{F5FEFBA8-7F29-4DDD-A408-466D27557598}">
      <dgm:prSet/>
      <dgm:spPr/>
      <dgm:t>
        <a:bodyPr/>
        <a:lstStyle/>
        <a:p>
          <a:endParaRPr lang="en-US"/>
        </a:p>
      </dgm:t>
    </dgm:pt>
    <dgm:pt modelId="{6720E144-C56F-4C71-9784-2993B2EDE20F}" type="sibTrans" cxnId="{F5FEFBA8-7F29-4DDD-A408-466D27557598}">
      <dgm:prSet/>
      <dgm:spPr/>
      <dgm:t>
        <a:bodyPr/>
        <a:lstStyle/>
        <a:p>
          <a:endParaRPr lang="en-US"/>
        </a:p>
      </dgm:t>
    </dgm:pt>
    <dgm:pt modelId="{2EFACDCF-28A9-475B-8D57-330AB775B7A2}">
      <dgm:prSet phldrT="[Text]"/>
      <dgm:spPr>
        <a:solidFill>
          <a:srgbClr val="1B4284"/>
        </a:solidFill>
        <a:ln>
          <a:solidFill>
            <a:srgbClr val="0455A4"/>
          </a:solidFill>
        </a:ln>
      </dgm:spPr>
      <dgm:t>
        <a:bodyPr/>
        <a:lstStyle/>
        <a:p>
          <a:r>
            <a:rPr lang="en-US" dirty="0">
              <a:solidFill>
                <a:srgbClr val="00B0F0"/>
              </a:solidFill>
            </a:rPr>
            <a:t>Create a Fact Sheet</a:t>
          </a:r>
        </a:p>
      </dgm:t>
    </dgm:pt>
    <dgm:pt modelId="{B87F6ADE-750D-4DD1-961B-3FDE87D08CCD}" type="parTrans" cxnId="{097BE282-401C-4BDA-B777-07674F8EB39D}">
      <dgm:prSet/>
      <dgm:spPr/>
      <dgm:t>
        <a:bodyPr/>
        <a:lstStyle/>
        <a:p>
          <a:endParaRPr lang="en-US"/>
        </a:p>
      </dgm:t>
    </dgm:pt>
    <dgm:pt modelId="{F18400C4-97C9-4115-BA1E-A6C2874B007C}" type="sibTrans" cxnId="{097BE282-401C-4BDA-B777-07674F8EB39D}">
      <dgm:prSet/>
      <dgm:spPr/>
      <dgm:t>
        <a:bodyPr/>
        <a:lstStyle/>
        <a:p>
          <a:endParaRPr lang="en-US"/>
        </a:p>
      </dgm:t>
    </dgm:pt>
    <dgm:pt modelId="{1BC71E25-8FB9-4BD9-9EAA-2B10143652E7}">
      <dgm:prSet phldrT="[Text]"/>
      <dgm:spPr>
        <a:solidFill>
          <a:srgbClr val="1B4284"/>
        </a:solidFill>
        <a:ln>
          <a:solidFill>
            <a:srgbClr val="0455A4"/>
          </a:solidFill>
        </a:ln>
      </dgm:spPr>
      <dgm:t>
        <a:bodyPr/>
        <a:lstStyle/>
        <a:p>
          <a:r>
            <a:rPr lang="en-US" dirty="0">
              <a:solidFill>
                <a:srgbClr val="00B0F0"/>
              </a:solidFill>
            </a:rPr>
            <a:t>Seek the Advice of Specialists</a:t>
          </a:r>
        </a:p>
      </dgm:t>
    </dgm:pt>
    <dgm:pt modelId="{70DFD296-FF6D-409C-9496-DE5A65B087D8}" type="parTrans" cxnId="{F21035D1-F9B1-40E5-86DB-2DFE3D3EB81B}">
      <dgm:prSet/>
      <dgm:spPr/>
      <dgm:t>
        <a:bodyPr/>
        <a:lstStyle/>
        <a:p>
          <a:endParaRPr lang="en-US"/>
        </a:p>
      </dgm:t>
    </dgm:pt>
    <dgm:pt modelId="{D5387D43-F2F7-47AC-A84C-A541AC443A08}" type="sibTrans" cxnId="{F21035D1-F9B1-40E5-86DB-2DFE3D3EB81B}">
      <dgm:prSet/>
      <dgm:spPr/>
      <dgm:t>
        <a:bodyPr/>
        <a:lstStyle/>
        <a:p>
          <a:endParaRPr lang="en-US"/>
        </a:p>
      </dgm:t>
    </dgm:pt>
    <dgm:pt modelId="{311F668B-7E0A-4620-8D5C-C6EA63FAEE85}">
      <dgm:prSet phldrT="[Text]"/>
      <dgm:spPr>
        <a:solidFill>
          <a:srgbClr val="84BF41"/>
        </a:solidFill>
      </dgm:spPr>
      <dgm:t>
        <a:bodyPr/>
        <a:lstStyle/>
        <a:p>
          <a:r>
            <a:rPr lang="en-US" dirty="0">
              <a:solidFill>
                <a:srgbClr val="151D3A"/>
              </a:solidFill>
            </a:rPr>
            <a:t>Finalist Presentations</a:t>
          </a:r>
        </a:p>
      </dgm:t>
    </dgm:pt>
    <dgm:pt modelId="{740B3FE7-E5D3-4500-B173-CE8848955C7E}" type="parTrans" cxnId="{F568DB66-73DA-46E8-92B3-F1DF92B7E32B}">
      <dgm:prSet/>
      <dgm:spPr/>
      <dgm:t>
        <a:bodyPr/>
        <a:lstStyle/>
        <a:p>
          <a:endParaRPr lang="en-US"/>
        </a:p>
      </dgm:t>
    </dgm:pt>
    <dgm:pt modelId="{2726ECA7-D51D-446F-B0C7-B7490D884893}" type="sibTrans" cxnId="{F568DB66-73DA-46E8-92B3-F1DF92B7E32B}">
      <dgm:prSet/>
      <dgm:spPr/>
      <dgm:t>
        <a:bodyPr/>
        <a:lstStyle/>
        <a:p>
          <a:endParaRPr lang="en-US"/>
        </a:p>
      </dgm:t>
    </dgm:pt>
    <dgm:pt modelId="{FFC81A0C-E83E-4CA9-8F5D-9508BE6CB316}" type="pres">
      <dgm:prSet presAssocID="{9A7EC60D-EA89-478A-994E-B0F41DCE74B4}" presName="Name0" presStyleCnt="0">
        <dgm:presLayoutVars>
          <dgm:dir/>
          <dgm:animLvl val="lvl"/>
          <dgm:resizeHandles val="exact"/>
        </dgm:presLayoutVars>
      </dgm:prSet>
      <dgm:spPr/>
    </dgm:pt>
    <dgm:pt modelId="{B713D301-319E-44F8-9D8F-FBD89EAE5127}" type="pres">
      <dgm:prSet presAssocID="{D2D736F9-3723-4E44-91EA-F30FA9D3BBC0}" presName="parTxOnly" presStyleLbl="node1" presStyleIdx="0" presStyleCnt="4">
        <dgm:presLayoutVars>
          <dgm:chMax val="0"/>
          <dgm:chPref val="0"/>
          <dgm:bulletEnabled val="1"/>
        </dgm:presLayoutVars>
      </dgm:prSet>
      <dgm:spPr/>
    </dgm:pt>
    <dgm:pt modelId="{077CF2D1-8BD8-46BD-9299-BA1FC9B90091}" type="pres">
      <dgm:prSet presAssocID="{6720E144-C56F-4C71-9784-2993B2EDE20F}" presName="parTxOnlySpace" presStyleCnt="0"/>
      <dgm:spPr/>
    </dgm:pt>
    <dgm:pt modelId="{E78AD6C0-37A0-45C4-843B-29EB9336E644}" type="pres">
      <dgm:prSet presAssocID="{1BC71E25-8FB9-4BD9-9EAA-2B10143652E7}" presName="parTxOnly" presStyleLbl="node1" presStyleIdx="1" presStyleCnt="4">
        <dgm:presLayoutVars>
          <dgm:chMax val="0"/>
          <dgm:chPref val="0"/>
          <dgm:bulletEnabled val="1"/>
        </dgm:presLayoutVars>
      </dgm:prSet>
      <dgm:spPr/>
    </dgm:pt>
    <dgm:pt modelId="{94E70B84-8F2D-4EFE-849A-3517D12818CC}" type="pres">
      <dgm:prSet presAssocID="{D5387D43-F2F7-47AC-A84C-A541AC443A08}" presName="parTxOnlySpace" presStyleCnt="0"/>
      <dgm:spPr/>
    </dgm:pt>
    <dgm:pt modelId="{8919D1F4-E46F-454D-960C-0BE02D1D54C4}" type="pres">
      <dgm:prSet presAssocID="{2EFACDCF-28A9-475B-8D57-330AB775B7A2}" presName="parTxOnly" presStyleLbl="node1" presStyleIdx="2" presStyleCnt="4">
        <dgm:presLayoutVars>
          <dgm:chMax val="0"/>
          <dgm:chPref val="0"/>
          <dgm:bulletEnabled val="1"/>
        </dgm:presLayoutVars>
      </dgm:prSet>
      <dgm:spPr/>
    </dgm:pt>
    <dgm:pt modelId="{F44B9BC9-4954-4FE7-9932-EC7C74C035C7}" type="pres">
      <dgm:prSet presAssocID="{F18400C4-97C9-4115-BA1E-A6C2874B007C}" presName="parTxOnlySpace" presStyleCnt="0"/>
      <dgm:spPr/>
    </dgm:pt>
    <dgm:pt modelId="{FF4FB39E-AFD2-4175-8D06-29F443691975}" type="pres">
      <dgm:prSet presAssocID="{311F668B-7E0A-4620-8D5C-C6EA63FAEE85}" presName="parTxOnly" presStyleLbl="node1" presStyleIdx="3" presStyleCnt="4">
        <dgm:presLayoutVars>
          <dgm:chMax val="0"/>
          <dgm:chPref val="0"/>
          <dgm:bulletEnabled val="1"/>
        </dgm:presLayoutVars>
      </dgm:prSet>
      <dgm:spPr/>
    </dgm:pt>
  </dgm:ptLst>
  <dgm:cxnLst>
    <dgm:cxn modelId="{F568DB66-73DA-46E8-92B3-F1DF92B7E32B}" srcId="{9A7EC60D-EA89-478A-994E-B0F41DCE74B4}" destId="{311F668B-7E0A-4620-8D5C-C6EA63FAEE85}" srcOrd="3" destOrd="0" parTransId="{740B3FE7-E5D3-4500-B173-CE8848955C7E}" sibTransId="{2726ECA7-D51D-446F-B0C7-B7490D884893}"/>
    <dgm:cxn modelId="{AA7E4C75-4D4B-49C9-BE1F-79B6AFDC40C1}" type="presOf" srcId="{311F668B-7E0A-4620-8D5C-C6EA63FAEE85}" destId="{FF4FB39E-AFD2-4175-8D06-29F443691975}" srcOrd="0" destOrd="0" presId="urn:microsoft.com/office/officeart/2005/8/layout/chevron1"/>
    <dgm:cxn modelId="{B735A259-EFBB-4C9D-8CC7-3AFD025DA3D7}" type="presOf" srcId="{1BC71E25-8FB9-4BD9-9EAA-2B10143652E7}" destId="{E78AD6C0-37A0-45C4-843B-29EB9336E644}" srcOrd="0" destOrd="0" presId="urn:microsoft.com/office/officeart/2005/8/layout/chevron1"/>
    <dgm:cxn modelId="{097BE282-401C-4BDA-B777-07674F8EB39D}" srcId="{9A7EC60D-EA89-478A-994E-B0F41DCE74B4}" destId="{2EFACDCF-28A9-475B-8D57-330AB775B7A2}" srcOrd="2" destOrd="0" parTransId="{B87F6ADE-750D-4DD1-961B-3FDE87D08CCD}" sibTransId="{F18400C4-97C9-4115-BA1E-A6C2874B007C}"/>
    <dgm:cxn modelId="{1A00F095-9812-45A7-8B75-ADAE104C0D1B}" type="presOf" srcId="{2EFACDCF-28A9-475B-8D57-330AB775B7A2}" destId="{8919D1F4-E46F-454D-960C-0BE02D1D54C4}" srcOrd="0" destOrd="0" presId="urn:microsoft.com/office/officeart/2005/8/layout/chevron1"/>
    <dgm:cxn modelId="{F5FEFBA8-7F29-4DDD-A408-466D27557598}" srcId="{9A7EC60D-EA89-478A-994E-B0F41DCE74B4}" destId="{D2D736F9-3723-4E44-91EA-F30FA9D3BBC0}" srcOrd="0" destOrd="0" parTransId="{5BD6A32C-11E4-48BC-8C20-37BD3F221B38}" sibTransId="{6720E144-C56F-4C71-9784-2993B2EDE20F}"/>
    <dgm:cxn modelId="{377C8EBA-D33D-45EE-897F-6B475691BAA2}" type="presOf" srcId="{9A7EC60D-EA89-478A-994E-B0F41DCE74B4}" destId="{FFC81A0C-E83E-4CA9-8F5D-9508BE6CB316}" srcOrd="0" destOrd="0" presId="urn:microsoft.com/office/officeart/2005/8/layout/chevron1"/>
    <dgm:cxn modelId="{F21035D1-F9B1-40E5-86DB-2DFE3D3EB81B}" srcId="{9A7EC60D-EA89-478A-994E-B0F41DCE74B4}" destId="{1BC71E25-8FB9-4BD9-9EAA-2B10143652E7}" srcOrd="1" destOrd="0" parTransId="{70DFD296-FF6D-409C-9496-DE5A65B087D8}" sibTransId="{D5387D43-F2F7-47AC-A84C-A541AC443A08}"/>
    <dgm:cxn modelId="{924B7AEC-98B8-4C00-8E6D-93B4F84DB360}" type="presOf" srcId="{D2D736F9-3723-4E44-91EA-F30FA9D3BBC0}" destId="{B713D301-319E-44F8-9D8F-FBD89EAE5127}" srcOrd="0" destOrd="0" presId="urn:microsoft.com/office/officeart/2005/8/layout/chevron1"/>
    <dgm:cxn modelId="{F01E199D-5665-423E-BB0B-3F010ED7F569}" type="presParOf" srcId="{FFC81A0C-E83E-4CA9-8F5D-9508BE6CB316}" destId="{B713D301-319E-44F8-9D8F-FBD89EAE5127}" srcOrd="0" destOrd="0" presId="urn:microsoft.com/office/officeart/2005/8/layout/chevron1"/>
    <dgm:cxn modelId="{6D30B712-1CD2-4907-9079-9156FEE45C65}" type="presParOf" srcId="{FFC81A0C-E83E-4CA9-8F5D-9508BE6CB316}" destId="{077CF2D1-8BD8-46BD-9299-BA1FC9B90091}" srcOrd="1" destOrd="0" presId="urn:microsoft.com/office/officeart/2005/8/layout/chevron1"/>
    <dgm:cxn modelId="{6835F446-2B7F-4068-B4E9-F3903D77EBC6}" type="presParOf" srcId="{FFC81A0C-E83E-4CA9-8F5D-9508BE6CB316}" destId="{E78AD6C0-37A0-45C4-843B-29EB9336E644}" srcOrd="2" destOrd="0" presId="urn:microsoft.com/office/officeart/2005/8/layout/chevron1"/>
    <dgm:cxn modelId="{828DE230-9813-4E48-9A10-6E3E6DEA83C4}" type="presParOf" srcId="{FFC81A0C-E83E-4CA9-8F5D-9508BE6CB316}" destId="{94E70B84-8F2D-4EFE-849A-3517D12818CC}" srcOrd="3" destOrd="0" presId="urn:microsoft.com/office/officeart/2005/8/layout/chevron1"/>
    <dgm:cxn modelId="{9ACDEDA2-FD7E-44BA-A39D-1AB9684A73FF}" type="presParOf" srcId="{FFC81A0C-E83E-4CA9-8F5D-9508BE6CB316}" destId="{8919D1F4-E46F-454D-960C-0BE02D1D54C4}" srcOrd="4" destOrd="0" presId="urn:microsoft.com/office/officeart/2005/8/layout/chevron1"/>
    <dgm:cxn modelId="{B0DF60EF-2ECC-456D-BDBF-0666136CEA61}" type="presParOf" srcId="{FFC81A0C-E83E-4CA9-8F5D-9508BE6CB316}" destId="{F44B9BC9-4954-4FE7-9932-EC7C74C035C7}" srcOrd="5" destOrd="0" presId="urn:microsoft.com/office/officeart/2005/8/layout/chevron1"/>
    <dgm:cxn modelId="{ED42566A-52A7-40D9-8F2B-C3E891B19537}" type="presParOf" srcId="{FFC81A0C-E83E-4CA9-8F5D-9508BE6CB316}" destId="{FF4FB39E-AFD2-4175-8D06-29F443691975}"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3D301-319E-44F8-9D8F-FBD89EAE5127}">
      <dsp:nvSpPr>
        <dsp:cNvPr id="0" name=""/>
        <dsp:cNvSpPr/>
      </dsp:nvSpPr>
      <dsp:spPr>
        <a:xfrm>
          <a:off x="3033"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Register</a:t>
          </a:r>
        </a:p>
      </dsp:txBody>
      <dsp:txXfrm>
        <a:off x="356235" y="80909"/>
        <a:ext cx="1059604" cy="706403"/>
      </dsp:txXfrm>
    </dsp:sp>
    <dsp:sp modelId="{E78AD6C0-37A0-45C4-843B-29EB9336E644}">
      <dsp:nvSpPr>
        <dsp:cNvPr id="0" name=""/>
        <dsp:cNvSpPr/>
      </dsp:nvSpPr>
      <dsp:spPr>
        <a:xfrm>
          <a:off x="1592440" y="80909"/>
          <a:ext cx="1766007" cy="706403"/>
        </a:xfrm>
        <a:prstGeom prst="chevron">
          <a:avLst/>
        </a:prstGeom>
        <a:solidFill>
          <a:srgbClr val="84BF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151D3A"/>
              </a:solidFill>
            </a:rPr>
            <a:t>Seek the Advice of Specialists</a:t>
          </a:r>
        </a:p>
      </dsp:txBody>
      <dsp:txXfrm>
        <a:off x="1945642" y="80909"/>
        <a:ext cx="1059604" cy="706403"/>
      </dsp:txXfrm>
    </dsp:sp>
    <dsp:sp modelId="{8919D1F4-E46F-454D-960C-0BE02D1D54C4}">
      <dsp:nvSpPr>
        <dsp:cNvPr id="0" name=""/>
        <dsp:cNvSpPr/>
      </dsp:nvSpPr>
      <dsp:spPr>
        <a:xfrm>
          <a:off x="3181848"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Create a Fact Sheet</a:t>
          </a:r>
        </a:p>
      </dsp:txBody>
      <dsp:txXfrm>
        <a:off x="3535050" y="80909"/>
        <a:ext cx="1059604" cy="706403"/>
      </dsp:txXfrm>
    </dsp:sp>
    <dsp:sp modelId="{FF4FB39E-AFD2-4175-8D06-29F443691975}">
      <dsp:nvSpPr>
        <dsp:cNvPr id="0" name=""/>
        <dsp:cNvSpPr/>
      </dsp:nvSpPr>
      <dsp:spPr>
        <a:xfrm>
          <a:off x="4771255"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Finalist Presentations</a:t>
          </a:r>
        </a:p>
      </dsp:txBody>
      <dsp:txXfrm>
        <a:off x="5124457" y="80909"/>
        <a:ext cx="1059604" cy="706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3D301-319E-44F8-9D8F-FBD89EAE5127}">
      <dsp:nvSpPr>
        <dsp:cNvPr id="0" name=""/>
        <dsp:cNvSpPr/>
      </dsp:nvSpPr>
      <dsp:spPr>
        <a:xfrm>
          <a:off x="3033"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Register</a:t>
          </a:r>
        </a:p>
      </dsp:txBody>
      <dsp:txXfrm>
        <a:off x="356235" y="80909"/>
        <a:ext cx="1059604" cy="706403"/>
      </dsp:txXfrm>
    </dsp:sp>
    <dsp:sp modelId="{E78AD6C0-37A0-45C4-843B-29EB9336E644}">
      <dsp:nvSpPr>
        <dsp:cNvPr id="0" name=""/>
        <dsp:cNvSpPr/>
      </dsp:nvSpPr>
      <dsp:spPr>
        <a:xfrm>
          <a:off x="1592440"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Seek the Advice of Specialists</a:t>
          </a:r>
        </a:p>
      </dsp:txBody>
      <dsp:txXfrm>
        <a:off x="1945642" y="80909"/>
        <a:ext cx="1059604" cy="706403"/>
      </dsp:txXfrm>
    </dsp:sp>
    <dsp:sp modelId="{8919D1F4-E46F-454D-960C-0BE02D1D54C4}">
      <dsp:nvSpPr>
        <dsp:cNvPr id="0" name=""/>
        <dsp:cNvSpPr/>
      </dsp:nvSpPr>
      <dsp:spPr>
        <a:xfrm>
          <a:off x="3181848" y="80909"/>
          <a:ext cx="1766007" cy="706403"/>
        </a:xfrm>
        <a:prstGeom prst="chevron">
          <a:avLst/>
        </a:prstGeom>
        <a:solidFill>
          <a:srgbClr val="84BF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151D3A"/>
              </a:solidFill>
            </a:rPr>
            <a:t>Create a Fact Sheet</a:t>
          </a:r>
        </a:p>
      </dsp:txBody>
      <dsp:txXfrm>
        <a:off x="3535050" y="80909"/>
        <a:ext cx="1059604" cy="706403"/>
      </dsp:txXfrm>
    </dsp:sp>
    <dsp:sp modelId="{FF4FB39E-AFD2-4175-8D06-29F443691975}">
      <dsp:nvSpPr>
        <dsp:cNvPr id="0" name=""/>
        <dsp:cNvSpPr/>
      </dsp:nvSpPr>
      <dsp:spPr>
        <a:xfrm>
          <a:off x="4771255"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Finalist Presentations</a:t>
          </a:r>
        </a:p>
      </dsp:txBody>
      <dsp:txXfrm>
        <a:off x="5124457" y="80909"/>
        <a:ext cx="1059604" cy="706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3D301-319E-44F8-9D8F-FBD89EAE5127}">
      <dsp:nvSpPr>
        <dsp:cNvPr id="0" name=""/>
        <dsp:cNvSpPr/>
      </dsp:nvSpPr>
      <dsp:spPr>
        <a:xfrm>
          <a:off x="3033"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Register</a:t>
          </a:r>
        </a:p>
      </dsp:txBody>
      <dsp:txXfrm>
        <a:off x="356235" y="80909"/>
        <a:ext cx="1059604" cy="706403"/>
      </dsp:txXfrm>
    </dsp:sp>
    <dsp:sp modelId="{E78AD6C0-37A0-45C4-843B-29EB9336E644}">
      <dsp:nvSpPr>
        <dsp:cNvPr id="0" name=""/>
        <dsp:cNvSpPr/>
      </dsp:nvSpPr>
      <dsp:spPr>
        <a:xfrm>
          <a:off x="1592440"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Seek the Advice of Specialists</a:t>
          </a:r>
        </a:p>
      </dsp:txBody>
      <dsp:txXfrm>
        <a:off x="1945642" y="80909"/>
        <a:ext cx="1059604" cy="706403"/>
      </dsp:txXfrm>
    </dsp:sp>
    <dsp:sp modelId="{8919D1F4-E46F-454D-960C-0BE02D1D54C4}">
      <dsp:nvSpPr>
        <dsp:cNvPr id="0" name=""/>
        <dsp:cNvSpPr/>
      </dsp:nvSpPr>
      <dsp:spPr>
        <a:xfrm>
          <a:off x="3181848" y="80909"/>
          <a:ext cx="1766007" cy="706403"/>
        </a:xfrm>
        <a:prstGeom prst="chevron">
          <a:avLst/>
        </a:prstGeom>
        <a:solidFill>
          <a:srgbClr val="1B4284"/>
        </a:solidFill>
        <a:ln w="25400" cap="flat" cmpd="sng" algn="ctr">
          <a:solidFill>
            <a:srgbClr val="0455A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Create a Fact Sheet</a:t>
          </a:r>
        </a:p>
      </dsp:txBody>
      <dsp:txXfrm>
        <a:off x="3535050" y="80909"/>
        <a:ext cx="1059604" cy="706403"/>
      </dsp:txXfrm>
    </dsp:sp>
    <dsp:sp modelId="{FF4FB39E-AFD2-4175-8D06-29F443691975}">
      <dsp:nvSpPr>
        <dsp:cNvPr id="0" name=""/>
        <dsp:cNvSpPr/>
      </dsp:nvSpPr>
      <dsp:spPr>
        <a:xfrm>
          <a:off x="4771255" y="80909"/>
          <a:ext cx="1766007" cy="706403"/>
        </a:xfrm>
        <a:prstGeom prst="chevron">
          <a:avLst/>
        </a:prstGeom>
        <a:solidFill>
          <a:srgbClr val="84BF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151D3A"/>
              </a:solidFill>
            </a:rPr>
            <a:t>Finalist Presentations</a:t>
          </a:r>
        </a:p>
      </dsp:txBody>
      <dsp:txXfrm>
        <a:off x="5124457" y="80909"/>
        <a:ext cx="1059604" cy="7064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74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r>
              <a:rPr lang="en-US" dirty="0">
                <a:latin typeface="Calibri" panose="020F0502020204030204" pitchFamily="34" charset="0"/>
                <a:cs typeface="Calibri" panose="020F0502020204030204" pitchFamily="34" charset="0"/>
              </a:rPr>
              <a:t>The competition is indeed about reimagining our future.</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We are all aware of many current challenges to the well-being of humans and nature. </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These include the consequences of global climate change that are rapidly increasing in severity and number; continuing deaths and illnesses from COVID-19; persistent poverty and related food and water insecurity; shortfalls in access to and quality of education; multiple dimensions of inequities in our societies and economies; the global loss of biodiversity; and much more. </a:t>
            </a:r>
          </a:p>
          <a:p>
            <a:pPr marL="0" indent="0">
              <a:lnSpc>
                <a:spcPct val="100000"/>
              </a:lnSpc>
              <a:spcBef>
                <a:spcPts val="0"/>
              </a:spcBef>
              <a:spcAft>
                <a:spcPts val="600"/>
              </a:spcAft>
              <a:buSzPts val="2000"/>
              <a:buNone/>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This competition challenges you, alone or in a team, to develop a bold and innovative plan or solution that promotes one or more of the United Nations’ Sustainable Development Goals (SDGs). In effect, you are asked to “Reimagine Our Future”.</a:t>
            </a:r>
          </a:p>
          <a:p>
            <a:pPr marL="0" indent="0">
              <a:lnSpc>
                <a:spcPct val="100000"/>
              </a:lnSpc>
              <a:spcBef>
                <a:spcPts val="0"/>
              </a:spcBef>
              <a:spcAft>
                <a:spcPts val="600"/>
              </a:spcAft>
              <a:buSzPts val="2000"/>
              <a:buNone/>
            </a:pPr>
            <a:endParaRPr lang="en-US" sz="1400" dirty="0">
              <a:solidFill>
                <a:schemeClr val="tx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r>
              <a:rPr lang="en-US" dirty="0">
                <a:latin typeface="Calibri" panose="020F0502020204030204" pitchFamily="34" charset="0"/>
                <a:cs typeface="Calibri" panose="020F0502020204030204" pitchFamily="34" charset="0"/>
              </a:rPr>
              <a:t>The competition is indeed about reimagining our future.</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We are all aware of many current challenges to the well-being of humans and nature. </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These include the consequences of global climate change that are rapidly increasing in severity and number; continuing deaths and illnesses from COVID-19; persistent poverty and related food and water insecurity; shortfalls in access to and quality of education; multiple dimensions of inequities in our societies and economies; the global loss of biodiversity; and much more. </a:t>
            </a:r>
          </a:p>
          <a:p>
            <a:pPr marL="0" indent="0">
              <a:lnSpc>
                <a:spcPct val="100000"/>
              </a:lnSpc>
              <a:spcBef>
                <a:spcPts val="0"/>
              </a:spcBef>
              <a:spcAft>
                <a:spcPts val="600"/>
              </a:spcAft>
              <a:buSzPts val="2000"/>
              <a:buNone/>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This competition challenges you, alone or in a team, to develop a bold and innovative plan or solution that promotes one or more of the United Nations’ Sustainable Development Goals (SDGs). In effect, you are asked to “Reimagine Our Future”.</a:t>
            </a:r>
          </a:p>
          <a:p>
            <a:pPr marL="0" indent="0">
              <a:lnSpc>
                <a:spcPct val="100000"/>
              </a:lnSpc>
              <a:spcBef>
                <a:spcPts val="0"/>
              </a:spcBef>
              <a:spcAft>
                <a:spcPts val="600"/>
              </a:spcAft>
              <a:buSzPts val="2000"/>
              <a:buNone/>
            </a:pPr>
            <a:endParaRPr lang="en-US" sz="1400" dirty="0">
              <a:solidFill>
                <a:schemeClr val="tx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59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r>
              <a:rPr lang="en-US" dirty="0">
                <a:latin typeface="Calibri" panose="020F0502020204030204" pitchFamily="34" charset="0"/>
                <a:cs typeface="Calibri" panose="020F0502020204030204" pitchFamily="34" charset="0"/>
              </a:rPr>
              <a:t>The competition is indeed about reimagining our future.</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We are all aware of many current challenges to the well-being of humans and nature. </a:t>
            </a:r>
          </a:p>
          <a:p>
            <a:pPr marL="0" indent="0">
              <a:lnSpc>
                <a:spcPct val="100000"/>
              </a:lnSpc>
              <a:spcBef>
                <a:spcPts val="0"/>
              </a:spcBef>
              <a:spcAft>
                <a:spcPts val="600"/>
              </a:spcAft>
              <a:buSzPts val="2000"/>
              <a:buNone/>
            </a:pPr>
            <a:r>
              <a:rPr lang="en-US" dirty="0">
                <a:latin typeface="Calibri" panose="020F0502020204030204" pitchFamily="34" charset="0"/>
                <a:cs typeface="Calibri" panose="020F0502020204030204" pitchFamily="34" charset="0"/>
              </a:rPr>
              <a:t>These include the consequences of global climate change that are rapidly increasing in severity and number; continuing deaths and illnesses from COVID-19; persistent poverty and related food and water insecurity; shortfalls in access to and quality of education; multiple dimensions of inequities in our societies and economies; the global loss of biodiversity; and much more. </a:t>
            </a:r>
          </a:p>
          <a:p>
            <a:pPr marL="0" indent="0">
              <a:lnSpc>
                <a:spcPct val="100000"/>
              </a:lnSpc>
              <a:spcBef>
                <a:spcPts val="0"/>
              </a:spcBef>
              <a:spcAft>
                <a:spcPts val="600"/>
              </a:spcAft>
              <a:buSzPts val="2000"/>
              <a:buNone/>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This competition challenges you, alone or in a team, to develop a bold and innovative plan or solution that promotes one or more of the United Nations’ Sustainable Development Goals (SDGs). In effect, you are asked to “Reimagine Our Future”.</a:t>
            </a:r>
          </a:p>
          <a:p>
            <a:pPr marL="0" indent="0">
              <a:lnSpc>
                <a:spcPct val="100000"/>
              </a:lnSpc>
              <a:spcBef>
                <a:spcPts val="0"/>
              </a:spcBef>
              <a:spcAft>
                <a:spcPts val="600"/>
              </a:spcAft>
              <a:buSzPts val="2000"/>
              <a:buNone/>
            </a:pPr>
            <a:endParaRPr lang="en-US" sz="1400" dirty="0">
              <a:solidFill>
                <a:schemeClr val="tx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53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14300" indent="0">
              <a:lnSpc>
                <a:spcPct val="100000"/>
              </a:lnSpc>
              <a:spcBef>
                <a:spcPts val="0"/>
              </a:spcBef>
              <a:spcAft>
                <a:spcPts val="600"/>
              </a:spcAft>
              <a:buSzPct val="100000"/>
            </a:pPr>
            <a:r>
              <a:rPr lang="en-US" sz="1200" dirty="0">
                <a:latin typeface="Calibri" panose="020F0502020204030204" pitchFamily="34" charset="0"/>
                <a:cs typeface="Calibri" panose="020F0502020204030204" pitchFamily="34" charset="0"/>
              </a:rPr>
              <a:t>The first step to enter the competition is to register. This is how you can go about doing that.</a:t>
            </a:r>
          </a:p>
          <a:p>
            <a:pPr marL="342900">
              <a:lnSpc>
                <a:spcPct val="100000"/>
              </a:lnSpc>
              <a:spcBef>
                <a:spcPts val="0"/>
              </a:spcBef>
              <a:spcAft>
                <a:spcPts val="600"/>
              </a:spcAft>
              <a:buSzPct val="100000"/>
              <a:buAutoNum type="arabicPeriod"/>
            </a:pPr>
            <a:r>
              <a:rPr lang="en-US" sz="1200" dirty="0">
                <a:latin typeface="Calibri" panose="020F0502020204030204" pitchFamily="34" charset="0"/>
                <a:cs typeface="Calibri" panose="020F0502020204030204" pitchFamily="34" charset="0"/>
              </a:rPr>
              <a:t>First, find a Sustainable Development Goal (or SDG) and a related sustainability challenge (locally or globally) that appeals to you. </a:t>
            </a:r>
          </a:p>
          <a:p>
            <a:pPr marL="342900">
              <a:lnSpc>
                <a:spcPct val="100000"/>
              </a:lnSpc>
              <a:spcBef>
                <a:spcPts val="0"/>
              </a:spcBef>
              <a:spcAft>
                <a:spcPts val="600"/>
              </a:spcAft>
              <a:buSzPct val="100000"/>
              <a:buAutoNum type="arabicPeriod"/>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Chat with your friends about this. You are welcome to work as a team.</a:t>
            </a:r>
          </a:p>
          <a:p>
            <a:pPr marL="342900">
              <a:lnSpc>
                <a:spcPct val="100000"/>
              </a:lnSpc>
              <a:spcBef>
                <a:spcPts val="0"/>
              </a:spcBef>
              <a:spcAft>
                <a:spcPts val="600"/>
              </a:spcAft>
              <a:buSzPct val="100000"/>
              <a:buAutoNum type="arabicPeriod"/>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We can help you to form a team. Just follow the competition webpage prompts and we will try to link you with like-minded students.</a:t>
            </a:r>
          </a:p>
          <a:p>
            <a:pPr marL="342900">
              <a:lnSpc>
                <a:spcPct val="100000"/>
              </a:lnSpc>
              <a:spcBef>
                <a:spcPts val="0"/>
              </a:spcBef>
              <a:spcAft>
                <a:spcPts val="600"/>
              </a:spcAft>
              <a:buSzPct val="100000"/>
              <a:buAutoNum type="arabicPeriod"/>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Do preliminary research.</a:t>
            </a:r>
          </a:p>
          <a:p>
            <a:pPr marL="342900">
              <a:lnSpc>
                <a:spcPct val="100000"/>
              </a:lnSpc>
              <a:spcBef>
                <a:spcPts val="0"/>
              </a:spcBef>
              <a:spcAft>
                <a:spcPts val="600"/>
              </a:spcAft>
              <a:buSzPct val="100000"/>
              <a:buAutoNum type="arabicPeriod"/>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Register for the competition before September 20, 2021, 10 p.m. (Central Standard Time). Follow the prompts once you access the shown web-link.</a:t>
            </a:r>
            <a:b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br>
            <a:endParaRPr lang="en-US" sz="1200" dirty="0">
              <a:solidFill>
                <a:schemeClr val="tx1"/>
              </a:solidFill>
              <a:latin typeface="Calibri" panose="020F0502020204030204" pitchFamily="34" charset="0"/>
              <a:ea typeface="Helvetica Neue Light"/>
              <a:cs typeface="Calibri" panose="020F0502020204030204" pitchFamily="34" charset="0"/>
              <a:sym typeface="Helvetica Neue Light"/>
            </a:endParaRP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56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Next step, seek the advice of a specialist.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342900">
              <a:lnSpc>
                <a:spcPct val="100000"/>
              </a:lnSpc>
              <a:spcBef>
                <a:spcPts val="0"/>
              </a:spcBef>
              <a:spcAft>
                <a:spcPts val="600"/>
              </a:spcAft>
              <a:buSzPct val="100000"/>
              <a:buFont typeface="+mj-lt"/>
              <a:buAutoNum type="arabicPeriod" startAt="6"/>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Before you can approach a specialist, though, you first need to analyze the problem and your potential solution through the interrelated social, technological, economic, environmental, and political (or governance) aspects.</a:t>
            </a:r>
          </a:p>
          <a:p>
            <a:pPr marL="342900">
              <a:lnSpc>
                <a:spcPct val="100000"/>
              </a:lnSpc>
              <a:spcBef>
                <a:spcPts val="0"/>
              </a:spcBef>
              <a:spcAft>
                <a:spcPts val="600"/>
              </a:spcAft>
              <a:buSzPct val="100000"/>
              <a:buFont typeface="+mj-lt"/>
              <a:buAutoNum type="arabicPeriod" startAt="6"/>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You must then seek the advice of a specialist regarding your ideas.</a:t>
            </a:r>
            <a:br>
              <a:rPr lang="en-US" dirty="0">
                <a:solidFill>
                  <a:schemeClr val="tx1"/>
                </a:solidFill>
                <a:latin typeface="Calibri" panose="020F0502020204030204" pitchFamily="34" charset="0"/>
                <a:ea typeface="Helvetica Neue Light"/>
                <a:cs typeface="Calibri" panose="020F0502020204030204" pitchFamily="34" charset="0"/>
                <a:sym typeface="Helvetica Neue Light"/>
              </a:rPr>
            </a:b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You can approach any of the 50 specialists on our webpage or you can find your own specialist at the shown link.</a:t>
            </a:r>
            <a:br>
              <a:rPr lang="en-US" dirty="0">
                <a:solidFill>
                  <a:schemeClr val="tx1"/>
                </a:solidFill>
                <a:latin typeface="Calibri" panose="020F0502020204030204" pitchFamily="34" charset="0"/>
                <a:ea typeface="Helvetica Neue Light"/>
                <a:cs typeface="Calibri" panose="020F0502020204030204" pitchFamily="34" charset="0"/>
                <a:sym typeface="Helvetica Neue Light"/>
              </a:rPr>
            </a:b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Once you have met the specialist, you must submit a short description of your meeting with a specialist by Oct. 15 at 10 p.m. (Central Standard Time) Just follow the prompts on the competition webpage.</a:t>
            </a:r>
          </a:p>
          <a:p>
            <a:pPr marL="342900">
              <a:lnSpc>
                <a:spcPct val="100000"/>
              </a:lnSpc>
              <a:spcBef>
                <a:spcPts val="0"/>
              </a:spcBef>
              <a:spcAft>
                <a:spcPts val="600"/>
              </a:spcAft>
              <a:buSzPct val="100000"/>
              <a:buFont typeface="+mj-lt"/>
              <a:buAutoNum type="arabicPeriod" startAt="6"/>
            </a:pP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You and your teammates are welcome to meet at the new Siebel Center for Design. The staff at the Siebel Center for Design will be on hand to assist you with your ideas. Simply pop over to the Siebel Center’s Front Desk and make an appointment or reserve desk space.</a:t>
            </a:r>
            <a:endParaRPr dirty="0">
              <a:latin typeface="Calibri" panose="020F0502020204030204" pitchFamily="34" charset="0"/>
              <a:cs typeface="Calibri" panose="020F0502020204030204" pitchFamily="34" charset="0"/>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606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r>
              <a:rPr lang="en-US" dirty="0"/>
              <a:t>With the competition’s third step, you must submit a short fact sheet.</a:t>
            </a:r>
          </a:p>
          <a:p>
            <a:pPr marL="0" lvl="0" indent="0" algn="l" rtl="0">
              <a:spcBef>
                <a:spcPts val="0"/>
              </a:spcBef>
              <a:spcAft>
                <a:spcPts val="0"/>
              </a:spcAft>
              <a:buNone/>
            </a:pPr>
            <a:r>
              <a:rPr lang="en-US" dirty="0"/>
              <a:t>8. Your fact sheet is due by Nov. 22 at 10 p.m. (Central Standard Time). </a:t>
            </a:r>
          </a:p>
          <a:p>
            <a:pPr marL="0" lvl="0" indent="0" algn="l" rtl="0">
              <a:spcBef>
                <a:spcPts val="600"/>
              </a:spcBef>
              <a:spcAft>
                <a:spcPts val="600"/>
              </a:spcAft>
              <a:buNone/>
            </a:pPr>
            <a:r>
              <a:rPr lang="en-US" dirty="0"/>
              <a:t>9. A good fact sheet consists of no more than 1000 words and is typically 1 – 3 pages long. The detailed requirements for a fact sheet are available at the shown weblink. You will also find lots of tips there to help you produce a high-impact fact sheet. We also provide a sample of what an excellent fact sheet might look like.</a:t>
            </a:r>
          </a:p>
          <a:p>
            <a:pPr marL="0" lvl="0" indent="0" algn="l" rtl="0">
              <a:spcBef>
                <a:spcPts val="600"/>
              </a:spcBef>
              <a:spcAft>
                <a:spcPts val="600"/>
              </a:spcAft>
              <a:buNone/>
            </a:pPr>
            <a:r>
              <a:rPr lang="en-US" dirty="0"/>
              <a:t>We will publicize all excellent fact sheets in a number of media outlets.</a:t>
            </a: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644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indent="-457200">
              <a:lnSpc>
                <a:spcPct val="100000"/>
              </a:lnSpc>
              <a:spcBef>
                <a:spcPts val="0"/>
              </a:spcBef>
              <a:spcAft>
                <a:spcPts val="600"/>
              </a:spcAft>
              <a:buSzPct val="100000"/>
              <a:buFont typeface="+mj-lt"/>
              <a:buAutoNum type="arabicPeriod" startAt="10"/>
            </a:pPr>
            <a:r>
              <a:rPr lang="en-US" dirty="0">
                <a:latin typeface="Calibri" panose="020F0502020204030204" pitchFamily="34" charset="0"/>
                <a:cs typeface="Calibri" panose="020F0502020204030204" pitchFamily="34" charset="0"/>
              </a:rPr>
              <a:t>Finally, </a:t>
            </a:r>
            <a:r>
              <a:rPr lang="en-US" dirty="0">
                <a:solidFill>
                  <a:schemeClr val="tx1"/>
                </a:solidFill>
                <a:latin typeface="Calibri" panose="020F0502020204030204" pitchFamily="34" charset="0"/>
                <a:cs typeface="Calibri" panose="020F0502020204030204" pitchFamily="34" charset="0"/>
                <a:sym typeface="Helvetica Neue Light"/>
              </a:rPr>
              <a:t>a</a:t>
            </a: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 team of judges will assess your entry and select 6 to 10 finalist. The finalists will be announced </a:t>
            </a:r>
            <a:r>
              <a:rPr lang="en-US" dirty="0">
                <a:solidFill>
                  <a:schemeClr val="tx1"/>
                </a:solidFill>
                <a:latin typeface="Calibri" panose="020F0502020204030204" pitchFamily="34" charset="0"/>
                <a:ea typeface="Helvetica Neue Light"/>
                <a:cs typeface="Calibri" panose="020F0502020204030204" pitchFamily="34" charset="0"/>
                <a:sym typeface="Helvetica Neue Light"/>
              </a:rPr>
              <a:t>on </a:t>
            </a: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November 26.</a:t>
            </a:r>
          </a:p>
          <a:p>
            <a:pPr indent="-457200">
              <a:lnSpc>
                <a:spcPct val="100000"/>
              </a:lnSpc>
              <a:spcBef>
                <a:spcPts val="0"/>
              </a:spcBef>
              <a:spcAft>
                <a:spcPts val="600"/>
              </a:spcAft>
              <a:buSzPct val="100000"/>
              <a:buFont typeface="+mj-lt"/>
              <a:buAutoNum type="arabicPeriod" startAt="10"/>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The finalists will be asked to produce a 6-minute video that captures the essence of their idea (or ideas) or solution. Videos must be uploaded on the competition webpage by Nov. 30. Just follow the prompts on the competition webpage for preparing and submitting your video.</a:t>
            </a:r>
            <a:endParaRPr lang="en-US" sz="1200" dirty="0">
              <a:solidFill>
                <a:schemeClr val="tx1"/>
              </a:solidFill>
              <a:highlight>
                <a:srgbClr val="FFFF00"/>
              </a:highlight>
              <a:latin typeface="Calibri" panose="020F0502020204030204" pitchFamily="34" charset="0"/>
              <a:ea typeface="Helvetica Neue Light"/>
              <a:cs typeface="Calibri" panose="020F0502020204030204" pitchFamily="34" charset="0"/>
              <a:sym typeface="Helvetica Neue Light"/>
            </a:endParaRPr>
          </a:p>
          <a:p>
            <a:pPr indent="-457200">
              <a:lnSpc>
                <a:spcPct val="100000"/>
              </a:lnSpc>
              <a:spcBef>
                <a:spcPts val="0"/>
              </a:spcBef>
              <a:spcAft>
                <a:spcPts val="600"/>
              </a:spcAft>
              <a:buSzPct val="100000"/>
              <a:buFont typeface="+mj-lt"/>
              <a:buAutoNum type="arabicPeriod" startAt="10"/>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The finalists’ videos will be screened at the prestigious World Sustainability Teach-in Day, where tens of thousands of students from around the world will showcase their sustainability projects. You can view more details about this event at the shown website.</a:t>
            </a:r>
          </a:p>
          <a:p>
            <a:pPr indent="-457200">
              <a:lnSpc>
                <a:spcPct val="100000"/>
              </a:lnSpc>
              <a:spcBef>
                <a:spcPts val="0"/>
              </a:spcBef>
              <a:spcAft>
                <a:spcPts val="600"/>
              </a:spcAft>
              <a:buSzPct val="100000"/>
              <a:buFont typeface="+mj-lt"/>
              <a:buAutoNum type="arabicPeriod" startAt="10"/>
            </a:pPr>
            <a:r>
              <a:rPr lang="en-US" sz="1200" dirty="0">
                <a:solidFill>
                  <a:schemeClr val="tx1"/>
                </a:solidFill>
                <a:latin typeface="Calibri" panose="020F0502020204030204" pitchFamily="34" charset="0"/>
                <a:ea typeface="Helvetica Neue Light"/>
                <a:cs typeface="Calibri" panose="020F0502020204030204" pitchFamily="34" charset="0"/>
                <a:sym typeface="Helvetica Neue Light"/>
              </a:rPr>
              <a:t>The six to 10 finalists’ presentations will also be placed on social media where all UIUC students will get one opportunity to vote for their favorite project. The judges will not have access to this popular vote. We will however announce the popular vote winner on December 4.</a:t>
            </a: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26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4D75">
            <a:alpha val="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9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climat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reimagine.web.illinois.edu/registration/" TargetMode="External"/><Relationship Id="rId5" Type="http://schemas.openxmlformats.org/officeDocument/2006/relationships/image" Target="../media/image13.png"/><Relationship Id="rId4" Type="http://schemas.openxmlformats.org/officeDocument/2006/relationships/hyperlink" Target="https://sdg.data.gov/" TargetMode="Externa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s://reimagine.web.illinois.edu/seek-the-advice-of-a-specialist/" TargetMode="External"/><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hyperlink" Target="https://designcenter.illinois.edu/thecenter" TargetMode="External"/><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5.png"/><Relationship Id="rId7" Type="http://schemas.openxmlformats.org/officeDocument/2006/relationships/diagramData" Target="../diagrams/data2.xml"/><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diagramDrawing" Target="../diagrams/drawing2.xml"/><Relationship Id="rId5" Type="http://schemas.openxmlformats.org/officeDocument/2006/relationships/hyperlink" Target="https://reimagine.web.illinois.edu/fact-sheet-requirements/" TargetMode="External"/><Relationship Id="rId10" Type="http://schemas.openxmlformats.org/officeDocument/2006/relationships/diagramColors" Target="../diagrams/colors2.xml"/><Relationship Id="rId4" Type="http://schemas.openxmlformats.org/officeDocument/2006/relationships/image" Target="../media/image16.png"/><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0E7B6FBA-B116-DD97-9EF6-315C9AD8604E}"/>
              </a:ext>
            </a:extLst>
          </p:cNvPr>
          <p:cNvPicPr>
            <a:picLocks noChangeAspect="1"/>
          </p:cNvPicPr>
          <p:nvPr/>
        </p:nvPicPr>
        <p:blipFill>
          <a:blip r:embed="rId3"/>
          <a:stretch>
            <a:fillRect/>
          </a:stretch>
        </p:blipFill>
        <p:spPr>
          <a:xfrm>
            <a:off x="-6609" y="-3313"/>
            <a:ext cx="12198609" cy="6868347"/>
          </a:xfrm>
          <a:prstGeom prst="rect">
            <a:avLst/>
          </a:prstGeom>
        </p:spPr>
      </p:pic>
    </p:spTree>
    <p:extLst>
      <p:ext uri="{BB962C8B-B14F-4D97-AF65-F5344CB8AC3E}">
        <p14:creationId xmlns:p14="http://schemas.microsoft.com/office/powerpoint/2010/main" val="326604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4" name="Rectangle 23">
            <a:extLst>
              <a:ext uri="{FF2B5EF4-FFF2-40B4-BE49-F238E27FC236}">
                <a16:creationId xmlns:a16="http://schemas.microsoft.com/office/drawing/2014/main" id="{D0F4D34D-4CED-C44D-B39F-F94495BCBE0F}"/>
              </a:ext>
            </a:extLst>
          </p:cNvPr>
          <p:cNvSpPr/>
          <p:nvPr/>
        </p:nvSpPr>
        <p:spPr>
          <a:xfrm>
            <a:off x="0" y="4338876"/>
            <a:ext cx="2217683" cy="420988"/>
          </a:xfrm>
          <a:prstGeom prst="rect">
            <a:avLst/>
          </a:prstGeom>
          <a:gradFill>
            <a:gsLst>
              <a:gs pos="0">
                <a:srgbClr val="1B4284"/>
              </a:gs>
              <a:gs pos="100000">
                <a:srgbClr val="151D3A">
                  <a:lumMod val="90000"/>
                </a:srgb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49398D8-93FA-0944-B232-4E111D230762}"/>
              </a:ext>
            </a:extLst>
          </p:cNvPr>
          <p:cNvSpPr/>
          <p:nvPr/>
        </p:nvSpPr>
        <p:spPr>
          <a:xfrm>
            <a:off x="0" y="1422681"/>
            <a:ext cx="2217683" cy="420988"/>
          </a:xfrm>
          <a:prstGeom prst="rect">
            <a:avLst/>
          </a:prstGeom>
          <a:gradFill>
            <a:gsLst>
              <a:gs pos="0">
                <a:srgbClr val="1B4284"/>
              </a:gs>
              <a:gs pos="100000">
                <a:srgbClr val="151D3A">
                  <a:lumMod val="90000"/>
                </a:srgb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p7"/>
          <p:cNvSpPr txBox="1">
            <a:spLocks noGrp="1"/>
          </p:cNvSpPr>
          <p:nvPr>
            <p:ph type="body" idx="1"/>
          </p:nvPr>
        </p:nvSpPr>
        <p:spPr>
          <a:xfrm>
            <a:off x="376808" y="1428819"/>
            <a:ext cx="1840876" cy="330777"/>
          </a:xfrm>
          <a:prstGeom prst="rect">
            <a:avLst/>
          </a:prstGeom>
          <a:noFill/>
          <a:ln>
            <a:noFill/>
          </a:ln>
        </p:spPr>
        <p:txBody>
          <a:bodyPr spcFirstLastPara="1" wrap="square" lIns="91425" tIns="45700" rIns="91425" bIns="45700" anchor="t" anchorCtr="0">
            <a:noAutofit/>
          </a:bodyPr>
          <a:lstStyle/>
          <a:p>
            <a:pPr marL="0" indent="0" algn="r">
              <a:lnSpc>
                <a:spcPct val="100000"/>
              </a:lnSpc>
              <a:spcBef>
                <a:spcPts val="0"/>
              </a:spcBef>
              <a:spcAft>
                <a:spcPts val="600"/>
              </a:spcAft>
              <a:buSzPts val="2000"/>
              <a:buNone/>
            </a:pPr>
            <a:r>
              <a:rPr lang="en-US" sz="1800" b="1" dirty="0">
                <a:solidFill>
                  <a:srgbClr val="84BF41"/>
                </a:solidFill>
                <a:latin typeface="Arial" panose="020B0604020202020204" pitchFamily="34" charset="0"/>
                <a:cs typeface="Arial" panose="020B0604020202020204" pitchFamily="34" charset="0"/>
              </a:rPr>
              <a:t>The Challenge:</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57665" y="-7695"/>
            <a:ext cx="12323806" cy="868218"/>
          </a:xfrm>
          <a:prstGeom prst="rect">
            <a:avLst/>
          </a:prstGeom>
          <a:gradFill>
            <a:gsLst>
              <a:gs pos="50000">
                <a:srgbClr val="172D5A"/>
              </a:gs>
              <a:gs pos="0">
                <a:srgbClr val="1B4284"/>
              </a:gs>
              <a:gs pos="100000">
                <a:srgbClr val="151D3A">
                  <a:lumMod val="9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59884" y="214884"/>
            <a:ext cx="10910026" cy="461624"/>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Re</a:t>
            </a:r>
            <a:r>
              <a:rPr lang="en-US" sz="2400" b="1" dirty="0">
                <a:solidFill>
                  <a:srgbClr val="84BF41"/>
                </a:solidFill>
                <a:latin typeface="Aleo" panose="020F0502020204030203" pitchFamily="34" charset="77"/>
                <a:ea typeface="Helvetica Neue Light"/>
                <a:cs typeface="Arial" panose="020B0604020202020204" pitchFamily="34" charset="0"/>
                <a:sym typeface="Helvetica Neue Light"/>
              </a:rPr>
              <a:t>i</a:t>
            </a:r>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magine Our Future: </a:t>
            </a:r>
            <a:r>
              <a:rPr lang="en-US" sz="2400" u="none" strike="noStrike" cap="none" dirty="0">
                <a:solidFill>
                  <a:srgbClr val="84BF41"/>
                </a:solidFill>
                <a:latin typeface="+mn-lt"/>
                <a:ea typeface="Helvetica Neue Light"/>
                <a:cs typeface="Helvetica Neue Light"/>
                <a:sym typeface="Helvetica Neue Light"/>
              </a:rPr>
              <a:t>What this competition is all about</a:t>
            </a:r>
            <a:endParaRPr lang="en-US" sz="2400" dirty="0">
              <a:solidFill>
                <a:srgbClr val="84BF41"/>
              </a:solidFill>
              <a:latin typeface="+mn-lt"/>
              <a:ea typeface="Helvetica Neue Light"/>
              <a:cs typeface="Helvetica Neue Light"/>
              <a:sym typeface="Helvetica Neue Light"/>
            </a:endParaRPr>
          </a:p>
        </p:txBody>
      </p:sp>
      <p:sp>
        <p:nvSpPr>
          <p:cNvPr id="6" name="TextBox 5">
            <a:extLst>
              <a:ext uri="{FF2B5EF4-FFF2-40B4-BE49-F238E27FC236}">
                <a16:creationId xmlns:a16="http://schemas.microsoft.com/office/drawing/2014/main" id="{A3EEC159-BB47-4347-A659-FFAB08594F6B}"/>
              </a:ext>
            </a:extLst>
          </p:cNvPr>
          <p:cNvSpPr txBox="1"/>
          <p:nvPr/>
        </p:nvSpPr>
        <p:spPr>
          <a:xfrm>
            <a:off x="5412173" y="5011941"/>
            <a:ext cx="6553203" cy="1169551"/>
          </a:xfrm>
          <a:prstGeom prst="rect">
            <a:avLst/>
          </a:prstGeom>
          <a:noFill/>
        </p:spPr>
        <p:txBody>
          <a:bodyPr wrap="square" rtlCol="0">
            <a:spAutoFit/>
          </a:bodyPr>
          <a:lstStyle/>
          <a:p>
            <a:r>
              <a:rPr lang="en-US" dirty="0">
                <a:solidFill>
                  <a:schemeClr val="tx1">
                    <a:lumMod val="50000"/>
                    <a:lumOff val="50000"/>
                  </a:schemeClr>
                </a:solidFill>
              </a:rPr>
              <a:t>The physical and socioeconomic impacts of compound extreme events (such as simultaneous heat and drought, wildfires associated with hot and dry conditions, or flooding associated with high precipitation on top of snow or waterlogged ground) can be greater than the sum of the parts. Further, these extreme events are continuously rising.  </a:t>
            </a:r>
            <a:r>
              <a:rPr lang="en-US" dirty="0">
                <a:solidFill>
                  <a:srgbClr val="0563C1"/>
                </a:solidFill>
                <a:hlinkClick r:id="rId4">
                  <a:extLst>
                    <a:ext uri="{A12FA001-AC4F-418D-AE19-62706E023703}">
                      <ahyp:hlinkClr xmlns:ahyp="http://schemas.microsoft.com/office/drawing/2018/hyperlinkcolor" val="tx"/>
                    </a:ext>
                  </a:extLst>
                </a:hlinkClick>
              </a:rPr>
              <a:t>https://www.climate.gov/</a:t>
            </a:r>
            <a:endParaRPr lang="en-US" dirty="0">
              <a:solidFill>
                <a:schemeClr val="tx1">
                  <a:lumMod val="50000"/>
                  <a:lumOff val="50000"/>
                </a:schemeClr>
              </a:solidFill>
            </a:endParaRPr>
          </a:p>
        </p:txBody>
      </p:sp>
      <p:sp>
        <p:nvSpPr>
          <p:cNvPr id="7" name="TextBox 6">
            <a:extLst>
              <a:ext uri="{FF2B5EF4-FFF2-40B4-BE49-F238E27FC236}">
                <a16:creationId xmlns:a16="http://schemas.microsoft.com/office/drawing/2014/main" id="{33FD495F-C989-8240-A20B-B3895D6F9DBA}"/>
              </a:ext>
            </a:extLst>
          </p:cNvPr>
          <p:cNvSpPr txBox="1"/>
          <p:nvPr/>
        </p:nvSpPr>
        <p:spPr>
          <a:xfrm>
            <a:off x="359884" y="1891791"/>
            <a:ext cx="5002948" cy="2185214"/>
          </a:xfrm>
          <a:prstGeom prst="rect">
            <a:avLst/>
          </a:prstGeom>
          <a:noFill/>
        </p:spPr>
        <p:txBody>
          <a:bodyPr wrap="square" rtlCol="0">
            <a:spAutoFit/>
          </a:bodyPr>
          <a:lstStyle/>
          <a:p>
            <a:pPr>
              <a:spcAft>
                <a:spcPts val="600"/>
              </a:spcAft>
              <a:buSzPts val="2000"/>
            </a:pPr>
            <a:r>
              <a:rPr lang="en-US" dirty="0">
                <a:latin typeface="Arial" panose="020B0604020202020204" pitchFamily="34" charset="0"/>
                <a:cs typeface="Arial" panose="020B0604020202020204" pitchFamily="34" charset="0"/>
              </a:rPr>
              <a:t>The global sustainability crisis is an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opportunity for humanity to learn to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flourish without compromising the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natural systems upon which we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depend.</a:t>
            </a:r>
          </a:p>
          <a:p>
            <a:pPr>
              <a:spcAft>
                <a:spcPts val="600"/>
              </a:spcAft>
              <a:buSzPts val="2000"/>
            </a:pPr>
            <a:r>
              <a:rPr lang="en-US" dirty="0">
                <a:latin typeface="Arial" panose="020B0604020202020204" pitchFamily="34" charset="0"/>
                <a:cs typeface="Arial" panose="020B0604020202020204" pitchFamily="34" charset="0"/>
              </a:rPr>
              <a:t>Many global sustainability challenges!</a:t>
            </a:r>
          </a:p>
          <a:p>
            <a:pPr>
              <a:spcAft>
                <a:spcPts val="1200"/>
              </a:spcAft>
              <a:buSzPts val="2000"/>
            </a:pPr>
            <a:r>
              <a:rPr lang="en-US" dirty="0">
                <a:latin typeface="Arial" panose="020B0604020202020204" pitchFamily="34" charset="0"/>
                <a:cs typeface="Arial" panose="020B0604020202020204" pitchFamily="34" charset="0"/>
              </a:rPr>
              <a:t>Global climate change; persistent poverty; food and water insecurity; lack of quality of education; multiple dimensions of inequities; loss of biodiversity; etc. </a:t>
            </a:r>
            <a:endParaRPr lang="en-US" dirty="0"/>
          </a:p>
        </p:txBody>
      </p:sp>
      <p:sp>
        <p:nvSpPr>
          <p:cNvPr id="8" name="TextBox 7">
            <a:extLst>
              <a:ext uri="{FF2B5EF4-FFF2-40B4-BE49-F238E27FC236}">
                <a16:creationId xmlns:a16="http://schemas.microsoft.com/office/drawing/2014/main" id="{7CE708B3-1E51-BC4A-8371-F99A1C8A285C}"/>
              </a:ext>
            </a:extLst>
          </p:cNvPr>
          <p:cNvSpPr txBox="1"/>
          <p:nvPr/>
        </p:nvSpPr>
        <p:spPr>
          <a:xfrm>
            <a:off x="504213" y="4362722"/>
            <a:ext cx="1713471" cy="584775"/>
          </a:xfrm>
          <a:prstGeom prst="rect">
            <a:avLst/>
          </a:prstGeom>
          <a:noFill/>
        </p:spPr>
        <p:txBody>
          <a:bodyPr wrap="square" rtlCol="0">
            <a:spAutoFit/>
          </a:bodyPr>
          <a:lstStyle/>
          <a:p>
            <a:pPr algn="r">
              <a:buSzPts val="3000"/>
            </a:pPr>
            <a:r>
              <a:rPr lang="en-US" sz="1800" b="1" dirty="0">
                <a:solidFill>
                  <a:srgbClr val="84BF41"/>
                </a:solidFill>
                <a:latin typeface="Arial" panose="020B0604020202020204" pitchFamily="34" charset="0"/>
                <a:cs typeface="Arial" panose="020B0604020202020204" pitchFamily="34" charset="0"/>
              </a:rPr>
              <a:t>Your Mission:</a:t>
            </a:r>
            <a:endParaRPr lang="en-US" sz="1800" b="1" dirty="0">
              <a:solidFill>
                <a:srgbClr val="84BF41"/>
              </a:solidFill>
              <a:latin typeface="Arial" panose="020B0604020202020204" pitchFamily="34" charset="0"/>
              <a:ea typeface="Helvetica Neue Light"/>
              <a:cs typeface="Arial" panose="020B0604020202020204" pitchFamily="34" charset="0"/>
              <a:sym typeface="Helvetica Neue Light"/>
            </a:endParaRPr>
          </a:p>
          <a:p>
            <a:pPr algn="r"/>
            <a:endParaRPr lang="en-US" dirty="0"/>
          </a:p>
        </p:txBody>
      </p:sp>
      <p:sp>
        <p:nvSpPr>
          <p:cNvPr id="16" name="TextBox 15">
            <a:extLst>
              <a:ext uri="{FF2B5EF4-FFF2-40B4-BE49-F238E27FC236}">
                <a16:creationId xmlns:a16="http://schemas.microsoft.com/office/drawing/2014/main" id="{760F7422-6C75-0E42-81BE-14FCDFF9DE8D}"/>
              </a:ext>
            </a:extLst>
          </p:cNvPr>
          <p:cNvSpPr txBox="1"/>
          <p:nvPr/>
        </p:nvSpPr>
        <p:spPr>
          <a:xfrm>
            <a:off x="359884" y="4864732"/>
            <a:ext cx="5002948" cy="954107"/>
          </a:xfrm>
          <a:prstGeom prst="rect">
            <a:avLst/>
          </a:prstGeom>
          <a:noFill/>
        </p:spPr>
        <p:txBody>
          <a:bodyPr wrap="square" rtlCol="0">
            <a:spAutoFit/>
          </a:bodyPr>
          <a:lstStyle/>
          <a:p>
            <a:pPr lvl="0">
              <a:buSzPts val="3000"/>
            </a:pPr>
            <a:r>
              <a:rPr lang="en-US" dirty="0">
                <a:solidFill>
                  <a:srgbClr val="15264B"/>
                </a:solidFill>
                <a:latin typeface="Arial" panose="020B0604020202020204" pitchFamily="34" charset="0"/>
                <a:ea typeface="Helvetica Neue Light"/>
                <a:cs typeface="Arial" panose="020B0604020202020204" pitchFamily="34" charset="0"/>
                <a:sym typeface="Helvetica Neue Light"/>
              </a:rPr>
              <a:t>Develop, alone or in a team, a bold and innovative plan or solution that promotes one or more of the United Nations’ Sustainable Development Goals (SDGs).</a:t>
            </a:r>
          </a:p>
          <a:p>
            <a:endParaRPr lang="en-US" dirty="0"/>
          </a:p>
        </p:txBody>
      </p:sp>
      <p:pic>
        <p:nvPicPr>
          <p:cNvPr id="12" name="Picture 11" descr="Text&#10;&#10;Description automatically generated">
            <a:extLst>
              <a:ext uri="{FF2B5EF4-FFF2-40B4-BE49-F238E27FC236}">
                <a16:creationId xmlns:a16="http://schemas.microsoft.com/office/drawing/2014/main" id="{C9E8180A-5276-1E4E-BB20-319A4C6E70C1}"/>
              </a:ext>
            </a:extLst>
          </p:cNvPr>
          <p:cNvPicPr>
            <a:picLocks noChangeAspect="1"/>
          </p:cNvPicPr>
          <p:nvPr/>
        </p:nvPicPr>
        <p:blipFill>
          <a:blip r:embed="rId5"/>
          <a:stretch>
            <a:fillRect/>
          </a:stretch>
        </p:blipFill>
        <p:spPr>
          <a:xfrm>
            <a:off x="3370249" y="1039161"/>
            <a:ext cx="1934918" cy="1916578"/>
          </a:xfrm>
          <a:prstGeom prst="rect">
            <a:avLst/>
          </a:prstGeom>
        </p:spPr>
      </p:pic>
      <p:pic>
        <p:nvPicPr>
          <p:cNvPr id="3" name="Picture 2">
            <a:extLst>
              <a:ext uri="{FF2B5EF4-FFF2-40B4-BE49-F238E27FC236}">
                <a16:creationId xmlns:a16="http://schemas.microsoft.com/office/drawing/2014/main" id="{886D5DE1-1D4C-69F4-8944-7397B4F0FB4E}"/>
              </a:ext>
            </a:extLst>
          </p:cNvPr>
          <p:cNvPicPr>
            <a:picLocks noChangeAspect="1"/>
          </p:cNvPicPr>
          <p:nvPr/>
        </p:nvPicPr>
        <p:blipFill>
          <a:blip r:embed="rId6"/>
          <a:stretch>
            <a:fillRect/>
          </a:stretch>
        </p:blipFill>
        <p:spPr>
          <a:xfrm>
            <a:off x="5526298" y="1385966"/>
            <a:ext cx="6324955" cy="3441959"/>
          </a:xfrm>
          <a:prstGeom prst="rect">
            <a:avLst/>
          </a:prstGeom>
        </p:spPr>
      </p:pic>
    </p:spTree>
    <p:extLst>
      <p:ext uri="{BB962C8B-B14F-4D97-AF65-F5344CB8AC3E}">
        <p14:creationId xmlns:p14="http://schemas.microsoft.com/office/powerpoint/2010/main" val="249236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57665" y="-7695"/>
            <a:ext cx="12323806" cy="868218"/>
          </a:xfrm>
          <a:prstGeom prst="rect">
            <a:avLst/>
          </a:prstGeom>
          <a:gradFill>
            <a:gsLst>
              <a:gs pos="50000">
                <a:srgbClr val="172D5A"/>
              </a:gs>
              <a:gs pos="0">
                <a:srgbClr val="1B4284"/>
              </a:gs>
              <a:gs pos="100000">
                <a:srgbClr val="151D3A">
                  <a:lumMod val="9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59884" y="214884"/>
            <a:ext cx="10910026" cy="461624"/>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Re</a:t>
            </a:r>
            <a:r>
              <a:rPr lang="en-US" sz="2400" b="1" dirty="0">
                <a:solidFill>
                  <a:srgbClr val="84BF41"/>
                </a:solidFill>
                <a:latin typeface="Aleo" panose="020F0502020204030203" pitchFamily="34" charset="77"/>
                <a:ea typeface="Helvetica Neue Light"/>
                <a:cs typeface="Arial" panose="020B0604020202020204" pitchFamily="34" charset="0"/>
                <a:sym typeface="Helvetica Neue Light"/>
              </a:rPr>
              <a:t>i</a:t>
            </a:r>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magine Our Future: </a:t>
            </a:r>
            <a:r>
              <a:rPr lang="en-US" sz="2400" u="none" strike="noStrike" cap="none" dirty="0">
                <a:solidFill>
                  <a:srgbClr val="84BF41"/>
                </a:solidFill>
                <a:latin typeface="+mn-lt"/>
                <a:ea typeface="Helvetica Neue Light"/>
                <a:cs typeface="Helvetica Neue Light"/>
                <a:sym typeface="Helvetica Neue Light"/>
              </a:rPr>
              <a:t>International dimensions of the 2022 competition</a:t>
            </a:r>
            <a:endParaRPr lang="en-US" sz="2400" dirty="0">
              <a:solidFill>
                <a:srgbClr val="84BF41"/>
              </a:solidFill>
              <a:latin typeface="+mn-lt"/>
              <a:ea typeface="Helvetica Neue Light"/>
              <a:cs typeface="Helvetica Neue Light"/>
              <a:sym typeface="Helvetica Neue Light"/>
            </a:endParaRPr>
          </a:p>
        </p:txBody>
      </p:sp>
      <p:sp>
        <p:nvSpPr>
          <p:cNvPr id="7" name="TextBox 6">
            <a:extLst>
              <a:ext uri="{FF2B5EF4-FFF2-40B4-BE49-F238E27FC236}">
                <a16:creationId xmlns:a16="http://schemas.microsoft.com/office/drawing/2014/main" id="{33FD495F-C989-8240-A20B-B3895D6F9DBA}"/>
              </a:ext>
            </a:extLst>
          </p:cNvPr>
          <p:cNvSpPr txBox="1"/>
          <p:nvPr/>
        </p:nvSpPr>
        <p:spPr>
          <a:xfrm>
            <a:off x="359885" y="1305341"/>
            <a:ext cx="4782132" cy="2788520"/>
          </a:xfrm>
          <a:prstGeom prst="rect">
            <a:avLst/>
          </a:prstGeom>
          <a:noFill/>
        </p:spPr>
        <p:txBody>
          <a:bodyPr wrap="square" rtlCol="0">
            <a:spAutoFit/>
          </a:bodyPr>
          <a:lstStyle/>
          <a:p>
            <a:pPr marL="342900" marR="0" lvl="0" indent="-342900">
              <a:lnSpc>
                <a:spcPct val="108000"/>
              </a:lnSpc>
              <a:spcBef>
                <a:spcPts val="600"/>
              </a:spcBef>
              <a:spcAft>
                <a:spcPts val="60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Students at Zhejiang University (third-place winner) and the University of Pretoria submitted projects in 2022.</a:t>
            </a:r>
          </a:p>
          <a:p>
            <a:pPr marL="342900" marR="0" lvl="0" indent="-342900">
              <a:lnSpc>
                <a:spcPct val="108000"/>
              </a:lnSpc>
              <a:spcBef>
                <a:spcPts val="600"/>
              </a:spcBef>
              <a:spcAft>
                <a:spcPts val="60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Some 2022 submissions</a:t>
            </a:r>
            <a:r>
              <a:rPr lang="en-US" dirty="0">
                <a:effectLst/>
                <a:latin typeface="Arial" panose="020B0604020202020204" pitchFamily="34" charset="0"/>
                <a:ea typeface="Times New Roman" panose="02020603050405020304" pitchFamily="18" charset="0"/>
                <a:cs typeface="Arial" panose="020B0604020202020204" pitchFamily="34" charset="0"/>
              </a:rPr>
              <a:t> addressed global challenges or problems in countries other than the one in which they are studying, including </a:t>
            </a:r>
            <a:r>
              <a:rPr lang="en-US" dirty="0" err="1">
                <a:effectLst/>
                <a:latin typeface="Arial" panose="020B0604020202020204" pitchFamily="34" charset="0"/>
                <a:ea typeface="Times New Roman" panose="02020603050405020304" pitchFamily="18" charset="0"/>
                <a:cs typeface="Arial" panose="020B0604020202020204" pitchFamily="34" charset="0"/>
              </a:rPr>
              <a:t>Agrivoltaics</a:t>
            </a:r>
            <a:r>
              <a:rPr lang="en-US" dirty="0">
                <a:effectLst/>
                <a:latin typeface="Arial" panose="020B0604020202020204" pitchFamily="34" charset="0"/>
                <a:ea typeface="Times New Roman" panose="02020603050405020304" pitchFamily="18" charset="0"/>
                <a:cs typeface="Arial" panose="020B0604020202020204" pitchFamily="34" charset="0"/>
              </a:rPr>
              <a:t> in Southern Afar, Ethiopia (third-place winner), Waste Recycling in India, Lithium Extraction from Geothermal Brines (first-place winner), Phytoremediation Mats (second-place winner), and Mineral Tracking for Human Rights.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DB6A854-8590-4483-B005-77E51BF0DF4A}"/>
              </a:ext>
            </a:extLst>
          </p:cNvPr>
          <p:cNvPicPr>
            <a:picLocks noChangeAspect="1"/>
          </p:cNvPicPr>
          <p:nvPr/>
        </p:nvPicPr>
        <p:blipFill>
          <a:blip r:embed="rId4"/>
          <a:stretch>
            <a:fillRect/>
          </a:stretch>
        </p:blipFill>
        <p:spPr>
          <a:xfrm>
            <a:off x="5698412" y="1041274"/>
            <a:ext cx="3128701" cy="4536923"/>
          </a:xfrm>
          <a:prstGeom prst="rect">
            <a:avLst/>
          </a:prstGeom>
        </p:spPr>
      </p:pic>
      <p:pic>
        <p:nvPicPr>
          <p:cNvPr id="14" name="Picture 13">
            <a:extLst>
              <a:ext uri="{FF2B5EF4-FFF2-40B4-BE49-F238E27FC236}">
                <a16:creationId xmlns:a16="http://schemas.microsoft.com/office/drawing/2014/main" id="{04C1D941-6080-4E0A-8DA3-439A7C11D758}"/>
              </a:ext>
            </a:extLst>
          </p:cNvPr>
          <p:cNvPicPr>
            <a:picLocks noChangeAspect="1"/>
          </p:cNvPicPr>
          <p:nvPr/>
        </p:nvPicPr>
        <p:blipFill>
          <a:blip r:embed="rId5"/>
          <a:stretch>
            <a:fillRect/>
          </a:stretch>
        </p:blipFill>
        <p:spPr>
          <a:xfrm>
            <a:off x="7805203" y="1305341"/>
            <a:ext cx="3208587" cy="4542572"/>
          </a:xfrm>
          <a:prstGeom prst="rect">
            <a:avLst/>
          </a:prstGeom>
        </p:spPr>
      </p:pic>
      <p:pic>
        <p:nvPicPr>
          <p:cNvPr id="15" name="Picture 14">
            <a:extLst>
              <a:ext uri="{FF2B5EF4-FFF2-40B4-BE49-F238E27FC236}">
                <a16:creationId xmlns:a16="http://schemas.microsoft.com/office/drawing/2014/main" id="{1821F5FE-E779-48D9-96BF-AEA328FE9D48}"/>
              </a:ext>
            </a:extLst>
          </p:cNvPr>
          <p:cNvPicPr>
            <a:picLocks noChangeAspect="1"/>
          </p:cNvPicPr>
          <p:nvPr/>
        </p:nvPicPr>
        <p:blipFill>
          <a:blip r:embed="rId6"/>
          <a:stretch>
            <a:fillRect/>
          </a:stretch>
        </p:blipFill>
        <p:spPr>
          <a:xfrm>
            <a:off x="6817052" y="1723686"/>
            <a:ext cx="3208587" cy="4536923"/>
          </a:xfrm>
          <a:prstGeom prst="rect">
            <a:avLst/>
          </a:prstGeom>
        </p:spPr>
      </p:pic>
    </p:spTree>
    <p:extLst>
      <p:ext uri="{BB962C8B-B14F-4D97-AF65-F5344CB8AC3E}">
        <p14:creationId xmlns:p14="http://schemas.microsoft.com/office/powerpoint/2010/main" val="154140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57665" y="-7695"/>
            <a:ext cx="12323806" cy="868218"/>
          </a:xfrm>
          <a:prstGeom prst="rect">
            <a:avLst/>
          </a:prstGeom>
          <a:gradFill>
            <a:gsLst>
              <a:gs pos="50000">
                <a:srgbClr val="172D5A"/>
              </a:gs>
              <a:gs pos="0">
                <a:srgbClr val="1B4284"/>
              </a:gs>
              <a:gs pos="100000">
                <a:srgbClr val="151D3A">
                  <a:lumMod val="9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59884" y="214884"/>
            <a:ext cx="10910026" cy="461624"/>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Re</a:t>
            </a:r>
            <a:r>
              <a:rPr lang="en-US" sz="2400" b="1" dirty="0">
                <a:solidFill>
                  <a:srgbClr val="84BF41"/>
                </a:solidFill>
                <a:latin typeface="Aleo" panose="020F0502020204030203" pitchFamily="34" charset="77"/>
                <a:ea typeface="Helvetica Neue Light"/>
                <a:cs typeface="Arial" panose="020B0604020202020204" pitchFamily="34" charset="0"/>
                <a:sym typeface="Helvetica Neue Light"/>
              </a:rPr>
              <a:t>i</a:t>
            </a:r>
            <a:r>
              <a:rPr lang="en-US" sz="2400" b="1" dirty="0">
                <a:solidFill>
                  <a:srgbClr val="84BF41"/>
                </a:solidFill>
                <a:latin typeface="Arial" panose="020B0604020202020204" pitchFamily="34" charset="0"/>
                <a:ea typeface="Helvetica Neue Light"/>
                <a:cs typeface="Arial" panose="020B0604020202020204" pitchFamily="34" charset="0"/>
                <a:sym typeface="Helvetica Neue Light"/>
              </a:rPr>
              <a:t>magine Our Future: </a:t>
            </a:r>
            <a:r>
              <a:rPr lang="en-US" sz="2400" u="none" strike="noStrike" cap="none" dirty="0">
                <a:solidFill>
                  <a:srgbClr val="84BF41"/>
                </a:solidFill>
                <a:latin typeface="+mn-lt"/>
                <a:ea typeface="Helvetica Neue Light"/>
                <a:cs typeface="Helvetica Neue Light"/>
                <a:sym typeface="Helvetica Neue Light"/>
              </a:rPr>
              <a:t>The 2023 competition, and beyond</a:t>
            </a:r>
            <a:endParaRPr lang="en-US" sz="2400" dirty="0">
              <a:solidFill>
                <a:srgbClr val="84BF41"/>
              </a:solidFill>
              <a:latin typeface="+mn-lt"/>
              <a:ea typeface="Helvetica Neue Light"/>
              <a:cs typeface="Helvetica Neue Light"/>
              <a:sym typeface="Helvetica Neue Light"/>
            </a:endParaRPr>
          </a:p>
        </p:txBody>
      </p:sp>
      <p:sp>
        <p:nvSpPr>
          <p:cNvPr id="7" name="TextBox 6">
            <a:extLst>
              <a:ext uri="{FF2B5EF4-FFF2-40B4-BE49-F238E27FC236}">
                <a16:creationId xmlns:a16="http://schemas.microsoft.com/office/drawing/2014/main" id="{33FD495F-C989-8240-A20B-B3895D6F9DBA}"/>
              </a:ext>
            </a:extLst>
          </p:cNvPr>
          <p:cNvSpPr txBox="1"/>
          <p:nvPr/>
        </p:nvSpPr>
        <p:spPr>
          <a:xfrm>
            <a:off x="373895" y="1058156"/>
            <a:ext cx="5185893" cy="5401479"/>
          </a:xfrm>
          <a:prstGeom prst="rect">
            <a:avLst/>
          </a:prstGeom>
          <a:noFill/>
        </p:spPr>
        <p:txBody>
          <a:bodyPr wrap="square" rtlCol="0">
            <a:spAutoFit/>
          </a:bodyPr>
          <a:lstStyle/>
          <a:p>
            <a:pPr marR="0" lvl="0">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Efforts are in progress aiming for students from these </a:t>
            </a:r>
            <a:r>
              <a:rPr lang="en-US" sz="1700" dirty="0">
                <a:latin typeface="Calibri" panose="020F0502020204030204" pitchFamily="34" charset="0"/>
                <a:ea typeface="Calibri" panose="020F0502020204030204" pitchFamily="34" charset="0"/>
                <a:cs typeface="Times New Roman" panose="02020603050405020304" pitchFamily="18" charset="0"/>
              </a:rPr>
              <a:t>institutions</a:t>
            </a:r>
            <a:r>
              <a:rPr lang="en-US" sz="1700" dirty="0">
                <a:effectLst/>
                <a:latin typeface="Calibri" panose="020F0502020204030204" pitchFamily="34" charset="0"/>
                <a:ea typeface="Calibri" panose="020F0502020204030204" pitchFamily="34" charset="0"/>
                <a:cs typeface="Times New Roman" panose="02020603050405020304" pitchFamily="18" charset="0"/>
              </a:rPr>
              <a:t> to participate in the competition in 2023:</a:t>
            </a:r>
            <a:endParaRPr lang="en-US" sz="1700" dirty="0">
              <a:effectLst/>
              <a:latin typeface="Calibri" panose="020F0502020204030204" pitchFamily="34" charset="0"/>
              <a:ea typeface="Times New Roman" panose="02020603050405020304" pitchFamily="18" charset="0"/>
            </a:endParaRP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Calibri" panose="020F0502020204030204" pitchFamily="34" charset="0"/>
              </a:rPr>
              <a:t>Birmingham University</a:t>
            </a:r>
            <a:endParaRPr lang="en-US" sz="1700" dirty="0">
              <a:effectLst/>
              <a:latin typeface="Calibri" panose="020F0502020204030204" pitchFamily="34" charset="0"/>
              <a:ea typeface="Calibri" panose="020F0502020204030204" pitchFamily="34" charset="0"/>
            </a:endParaRPr>
          </a:p>
          <a:p>
            <a:pPr marL="457200" lvl="3" indent="-228600">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Cambridge University</a:t>
            </a: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Kyushu University</a:t>
            </a:r>
          </a:p>
          <a:p>
            <a:pPr marL="457200" lvl="3" indent="-228600">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Monterrey Technical University</a:t>
            </a:r>
          </a:p>
          <a:p>
            <a:pPr marL="457200" lvl="3" indent="-228600">
              <a:buClr>
                <a:srgbClr val="84BF41"/>
              </a:buClr>
              <a:buFont typeface="Arial" panose="020B0604020202020204" pitchFamily="34" charset="0"/>
              <a:buChar char="•"/>
            </a:pPr>
            <a:r>
              <a:rPr lang="en-US" sz="1700">
                <a:latin typeface="Calibri" panose="020F0502020204030204" pitchFamily="34" charset="0"/>
                <a:ea typeface="Times New Roman" panose="02020603050405020304" pitchFamily="18" charset="0"/>
              </a:rPr>
              <a:t>NOVA </a:t>
            </a:r>
            <a:r>
              <a:rPr lang="en-US" sz="1700" dirty="0">
                <a:latin typeface="Calibri" panose="020F0502020204030204" pitchFamily="34" charset="0"/>
                <a:ea typeface="Times New Roman" panose="02020603050405020304" pitchFamily="18" charset="0"/>
              </a:rPr>
              <a:t>University, Portugal</a:t>
            </a:r>
            <a:endParaRPr lang="en-US" sz="1700" dirty="0">
              <a:effectLst/>
              <a:latin typeface="Calibri" panose="020F0502020204030204" pitchFamily="34" charset="0"/>
              <a:ea typeface="Times New Roman" panose="02020603050405020304" pitchFamily="18" charset="0"/>
            </a:endParaRPr>
          </a:p>
          <a:p>
            <a:pPr marL="457200" lvl="3" indent="-228600">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University of Illinois, Chicago</a:t>
            </a: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University of Illinois, Springfield</a:t>
            </a: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University of Illinois, Urbana-Champaign</a:t>
            </a:r>
            <a:endParaRPr lang="en-US" sz="1700" dirty="0">
              <a:effectLst/>
              <a:latin typeface="Calibri" panose="020F0502020204030204" pitchFamily="34" charset="0"/>
              <a:ea typeface="Times New Roman" panose="02020603050405020304" pitchFamily="18" charset="0"/>
            </a:endParaRP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University of Johannesburg</a:t>
            </a:r>
            <a:endParaRPr lang="en-US" sz="1700" dirty="0">
              <a:effectLst/>
              <a:latin typeface="Calibri" panose="020F0502020204030204" pitchFamily="34" charset="0"/>
              <a:ea typeface="Times New Roman" panose="02020603050405020304" pitchFamily="18" charset="0"/>
            </a:endParaRPr>
          </a:p>
          <a:p>
            <a:pPr marL="457200" lvl="3" indent="-228600">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University of Pretoria</a:t>
            </a:r>
          </a:p>
          <a:p>
            <a:pPr marL="457200" lvl="3" indent="-228600">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Vienna University of Economics and Business</a:t>
            </a:r>
          </a:p>
          <a:p>
            <a:pPr marL="457200" lvl="3" indent="-228600">
              <a:buClr>
                <a:srgbClr val="84BF41"/>
              </a:buClr>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Waubonsee Community College</a:t>
            </a:r>
            <a:endParaRPr lang="en-US" sz="1700" dirty="0">
              <a:effectLst/>
              <a:latin typeface="Calibri" panose="020F0502020204030204" pitchFamily="34" charset="0"/>
              <a:ea typeface="Times New Roman" panose="02020603050405020304" pitchFamily="18" charset="0"/>
            </a:endParaRPr>
          </a:p>
          <a:p>
            <a:pPr marL="457200" lvl="3" indent="-228600">
              <a:spcAft>
                <a:spcPts val="600"/>
              </a:spcAft>
              <a:buClr>
                <a:srgbClr val="84BF41"/>
              </a:buClr>
              <a:buFont typeface="Arial" panose="020B0604020202020204" pitchFamily="34" charset="0"/>
              <a:buChar char="•"/>
            </a:pPr>
            <a:r>
              <a:rPr lang="en-US" sz="1700" dirty="0">
                <a:effectLst/>
                <a:latin typeface="Calibri" panose="020F0502020204030204" pitchFamily="34" charset="0"/>
                <a:ea typeface="Times New Roman" panose="02020603050405020304" pitchFamily="18" charset="0"/>
              </a:rPr>
              <a:t>Zhejiang University</a:t>
            </a:r>
          </a:p>
          <a:p>
            <a:r>
              <a:rPr lang="en-US" sz="1700" dirty="0">
                <a:latin typeface="Calibri" panose="020F0502020204030204" pitchFamily="34" charset="0"/>
                <a:ea typeface="Times New Roman" panose="02020603050405020304" pitchFamily="18" charset="0"/>
              </a:rPr>
              <a:t>Students</a:t>
            </a:r>
            <a:r>
              <a:rPr lang="en-US" sz="1700" dirty="0">
                <a:effectLst/>
                <a:latin typeface="Calibri" panose="020F0502020204030204" pitchFamily="34" charset="0"/>
                <a:ea typeface="Times New Roman" panose="02020603050405020304" pitchFamily="18" charset="0"/>
              </a:rPr>
              <a:t> may, if they wish, include in their team undergraduate students from </a:t>
            </a:r>
            <a:r>
              <a:rPr lang="en-US" sz="1700" dirty="0">
                <a:latin typeface="Calibri" panose="020F0502020204030204" pitchFamily="34" charset="0"/>
                <a:ea typeface="Times New Roman" panose="02020603050405020304" pitchFamily="18" charset="0"/>
              </a:rPr>
              <a:t>any of these</a:t>
            </a:r>
            <a:r>
              <a:rPr lang="en-US" sz="1700" dirty="0">
                <a:effectLst/>
                <a:latin typeface="Calibri" panose="020F0502020204030204" pitchFamily="34" charset="0"/>
                <a:ea typeface="Times New Roman" panose="02020603050405020304" pitchFamily="18" charset="0"/>
              </a:rPr>
              <a:t> universities or from any other university in any country, including undergraduate students with whom they are acquainted through study-abroad programs</a:t>
            </a:r>
            <a:endParaRPr lang="en-US" sz="17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AB157B1-6CE5-53F7-1CEF-FFFB1AD7EACD}"/>
              </a:ext>
            </a:extLst>
          </p:cNvPr>
          <p:cNvGrpSpPr/>
          <p:nvPr/>
        </p:nvGrpSpPr>
        <p:grpSpPr>
          <a:xfrm>
            <a:off x="6632214" y="1161529"/>
            <a:ext cx="4765843" cy="4974479"/>
            <a:chOff x="6632214" y="1281395"/>
            <a:chExt cx="4765843" cy="4974479"/>
          </a:xfrm>
        </p:grpSpPr>
        <p:pic>
          <p:nvPicPr>
            <p:cNvPr id="16" name="Picture 15">
              <a:extLst>
                <a:ext uri="{FF2B5EF4-FFF2-40B4-BE49-F238E27FC236}">
                  <a16:creationId xmlns:a16="http://schemas.microsoft.com/office/drawing/2014/main" id="{35502A7C-A832-4CEA-AA71-A608192EC79D}"/>
                </a:ext>
              </a:extLst>
            </p:cNvPr>
            <p:cNvPicPr>
              <a:picLocks noChangeAspect="1"/>
            </p:cNvPicPr>
            <p:nvPr/>
          </p:nvPicPr>
          <p:blipFill>
            <a:blip r:embed="rId4"/>
            <a:stretch>
              <a:fillRect/>
            </a:stretch>
          </p:blipFill>
          <p:spPr>
            <a:xfrm>
              <a:off x="6632214" y="4787812"/>
              <a:ext cx="2202093" cy="1468062"/>
            </a:xfrm>
            <a:prstGeom prst="rect">
              <a:avLst/>
            </a:prstGeom>
          </p:spPr>
        </p:pic>
        <p:pic>
          <p:nvPicPr>
            <p:cNvPr id="6" name="Picture 5">
              <a:extLst>
                <a:ext uri="{FF2B5EF4-FFF2-40B4-BE49-F238E27FC236}">
                  <a16:creationId xmlns:a16="http://schemas.microsoft.com/office/drawing/2014/main" id="{44879549-184C-4FCE-A7E2-738295A9DF58}"/>
                </a:ext>
              </a:extLst>
            </p:cNvPr>
            <p:cNvPicPr>
              <a:picLocks noChangeAspect="1"/>
            </p:cNvPicPr>
            <p:nvPr/>
          </p:nvPicPr>
          <p:blipFill rotWithShape="1">
            <a:blip r:embed="rId5"/>
            <a:srcRect r="8696"/>
            <a:stretch/>
          </p:blipFill>
          <p:spPr>
            <a:xfrm>
              <a:off x="8969545" y="4776024"/>
              <a:ext cx="2428512" cy="1465557"/>
            </a:xfrm>
            <a:prstGeom prst="rect">
              <a:avLst/>
            </a:prstGeom>
          </p:spPr>
        </p:pic>
        <p:pic>
          <p:nvPicPr>
            <p:cNvPr id="5" name="Picture 4">
              <a:extLst>
                <a:ext uri="{FF2B5EF4-FFF2-40B4-BE49-F238E27FC236}">
                  <a16:creationId xmlns:a16="http://schemas.microsoft.com/office/drawing/2014/main" id="{F23193EC-E231-4250-A71A-467B817BABD4}"/>
                </a:ext>
              </a:extLst>
            </p:cNvPr>
            <p:cNvPicPr>
              <a:picLocks noChangeAspect="1"/>
            </p:cNvPicPr>
            <p:nvPr/>
          </p:nvPicPr>
          <p:blipFill>
            <a:blip r:embed="rId6"/>
            <a:stretch>
              <a:fillRect/>
            </a:stretch>
          </p:blipFill>
          <p:spPr>
            <a:xfrm>
              <a:off x="6632214" y="3038268"/>
              <a:ext cx="2893863" cy="1630624"/>
            </a:xfrm>
            <a:prstGeom prst="rect">
              <a:avLst/>
            </a:prstGeom>
          </p:spPr>
        </p:pic>
        <p:pic>
          <p:nvPicPr>
            <p:cNvPr id="4" name="Picture 3">
              <a:extLst>
                <a:ext uri="{FF2B5EF4-FFF2-40B4-BE49-F238E27FC236}">
                  <a16:creationId xmlns:a16="http://schemas.microsoft.com/office/drawing/2014/main" id="{429D793B-3FD9-44B4-86E5-4997E98FBB33}"/>
                </a:ext>
              </a:extLst>
            </p:cNvPr>
            <p:cNvPicPr>
              <a:picLocks noChangeAspect="1"/>
            </p:cNvPicPr>
            <p:nvPr/>
          </p:nvPicPr>
          <p:blipFill rotWithShape="1">
            <a:blip r:embed="rId7"/>
            <a:srcRect t="13864" r="16519" b="7706"/>
            <a:stretch/>
          </p:blipFill>
          <p:spPr>
            <a:xfrm>
              <a:off x="9700641" y="3062032"/>
              <a:ext cx="1697416" cy="1594697"/>
            </a:xfrm>
            <a:prstGeom prst="rect">
              <a:avLst/>
            </a:prstGeom>
          </p:spPr>
        </p:pic>
        <p:pic>
          <p:nvPicPr>
            <p:cNvPr id="10" name="Picture 9">
              <a:extLst>
                <a:ext uri="{FF2B5EF4-FFF2-40B4-BE49-F238E27FC236}">
                  <a16:creationId xmlns:a16="http://schemas.microsoft.com/office/drawing/2014/main" id="{D3CAB4FF-65A3-40B8-9669-F7542238799E}"/>
                </a:ext>
              </a:extLst>
            </p:cNvPr>
            <p:cNvPicPr>
              <a:picLocks noChangeAspect="1"/>
            </p:cNvPicPr>
            <p:nvPr/>
          </p:nvPicPr>
          <p:blipFill>
            <a:blip r:embed="rId8"/>
            <a:stretch>
              <a:fillRect/>
            </a:stretch>
          </p:blipFill>
          <p:spPr>
            <a:xfrm>
              <a:off x="6632214" y="1281395"/>
              <a:ext cx="4765843" cy="1630978"/>
            </a:xfrm>
            <a:prstGeom prst="rect">
              <a:avLst/>
            </a:prstGeom>
          </p:spPr>
        </p:pic>
      </p:grpSp>
    </p:spTree>
    <p:extLst>
      <p:ext uri="{BB962C8B-B14F-4D97-AF65-F5344CB8AC3E}">
        <p14:creationId xmlns:p14="http://schemas.microsoft.com/office/powerpoint/2010/main" val="383248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Rectangle 8">
            <a:extLst>
              <a:ext uri="{FF2B5EF4-FFF2-40B4-BE49-F238E27FC236}">
                <a16:creationId xmlns:a16="http://schemas.microsoft.com/office/drawing/2014/main" id="{FDDBDD0B-5A2F-BE4D-B182-8CB2A02D3D42}"/>
              </a:ext>
            </a:extLst>
          </p:cNvPr>
          <p:cNvSpPr/>
          <p:nvPr/>
        </p:nvSpPr>
        <p:spPr>
          <a:xfrm>
            <a:off x="-64573" y="5720109"/>
            <a:ext cx="6755027" cy="511614"/>
          </a:xfrm>
          <a:prstGeom prst="rect">
            <a:avLst/>
          </a:prstGeom>
          <a:gradFill>
            <a:gsLst>
              <a:gs pos="100000">
                <a:srgbClr val="1B4284">
                  <a:lumMod val="90438"/>
                </a:srgbClr>
              </a:gs>
              <a:gs pos="0">
                <a:srgbClr val="151D3A">
                  <a:lumMod val="9002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p7"/>
          <p:cNvSpPr txBox="1">
            <a:spLocks noGrp="1"/>
          </p:cNvSpPr>
          <p:nvPr>
            <p:ph type="body" idx="1"/>
          </p:nvPr>
        </p:nvSpPr>
        <p:spPr>
          <a:xfrm>
            <a:off x="376810" y="1044024"/>
            <a:ext cx="4304050" cy="434874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2000"/>
              <a:buNone/>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342900">
              <a:lnSpc>
                <a:spcPct val="100000"/>
              </a:lnSpc>
              <a:spcBef>
                <a:spcPts val="0"/>
              </a:spcBef>
              <a:spcAft>
                <a:spcPts val="600"/>
              </a:spcAft>
              <a:buSzPct val="100000"/>
              <a:buAutoNum type="arabicPeriod"/>
            </a:pPr>
            <a:r>
              <a:rPr lang="en-US" sz="1700" dirty="0">
                <a:latin typeface="Arial" panose="020B0604020202020204" pitchFamily="34" charset="0"/>
                <a:cs typeface="Arial" panose="020B0604020202020204" pitchFamily="34" charset="0"/>
              </a:rPr>
              <a:t>Indicate the local or global problem you aim to contribute to solving and comment on its connections to the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UN Sustainable Development Goals.</a:t>
            </a:r>
          </a:p>
          <a:p>
            <a:pPr marL="342900">
              <a:lnSpc>
                <a:spcPct val="100000"/>
              </a:lnSpc>
              <a:spcBef>
                <a:spcPts val="0"/>
              </a:spcBef>
              <a:spcAft>
                <a:spcPts val="600"/>
              </a:spcAft>
              <a:buSzPct val="100000"/>
              <a:buAutoNum type="arabicPeriod"/>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Chat with your friends and classmates about this. You are welcome to work as a team.</a:t>
            </a:r>
          </a:p>
          <a:p>
            <a:pPr marL="342900">
              <a:lnSpc>
                <a:spcPct val="100000"/>
              </a:lnSpc>
              <a:spcBef>
                <a:spcPts val="0"/>
              </a:spcBef>
              <a:spcAft>
                <a:spcPts val="600"/>
              </a:spcAft>
              <a:buSzPct val="100000"/>
              <a:buAutoNum type="arabicPeriod"/>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We can help you to form a team. Just follow the competition webpage prompts and we will try to link you with like-minded students.</a:t>
            </a:r>
          </a:p>
          <a:p>
            <a:pPr marL="342900">
              <a:lnSpc>
                <a:spcPct val="100000"/>
              </a:lnSpc>
              <a:spcBef>
                <a:spcPts val="0"/>
              </a:spcBef>
              <a:spcAft>
                <a:spcPts val="600"/>
              </a:spcAft>
              <a:buSzPct val="100000"/>
              <a:buAutoNum type="arabicPeriod"/>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Do preliminary research.</a:t>
            </a:r>
          </a:p>
          <a:p>
            <a:pPr marL="342900">
              <a:lnSpc>
                <a:spcPct val="100000"/>
              </a:lnSpc>
              <a:spcBef>
                <a:spcPts val="0"/>
              </a:spcBef>
              <a:spcAft>
                <a:spcPts val="600"/>
              </a:spcAft>
              <a:buSzPct val="100000"/>
              <a:buAutoNum type="arabicPeriod"/>
            </a:pPr>
            <a:r>
              <a:rPr lang="en-US" sz="1700" b="1" dirty="0">
                <a:solidFill>
                  <a:schemeClr val="tx1"/>
                </a:solidFill>
                <a:latin typeface="Arial" panose="020B0604020202020204" pitchFamily="34" charset="0"/>
                <a:ea typeface="Helvetica Neue Light"/>
                <a:cs typeface="Arial" panose="020B0604020202020204" pitchFamily="34" charset="0"/>
                <a:sym typeface="Helvetica Neue Light"/>
              </a:rPr>
              <a:t>Registration opens in April and closes October 9, 2023, 11:59 p.m. (Central Time).</a:t>
            </a:r>
            <a:b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b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42135"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32567" y="-47880"/>
            <a:ext cx="12290470" cy="947655"/>
          </a:xfrm>
          <a:prstGeom prst="rect">
            <a:avLst/>
          </a:prstGeom>
          <a:gradFill>
            <a:gsLst>
              <a:gs pos="50000">
                <a:srgbClr val="172E5B"/>
              </a:gs>
              <a:gs pos="0">
                <a:srgbClr val="1B4284"/>
              </a:gs>
              <a:gs pos="100000">
                <a:srgbClr val="151D3A">
                  <a:lumMod val="9002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00069"/>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rtl="0">
              <a:spcBef>
                <a:spcPts val="0"/>
              </a:spcBef>
              <a:spcAft>
                <a:spcPts val="0"/>
              </a:spcAft>
              <a:buNone/>
            </a:pPr>
            <a:r>
              <a:rPr lang="en-US" sz="2000" b="1" dirty="0">
                <a:solidFill>
                  <a:srgbClr val="84BF41"/>
                </a:solidFill>
                <a:latin typeface="+mn-lt"/>
                <a:ea typeface="Helvetica Neue Light"/>
                <a:cs typeface="Helvetica Neue Light"/>
                <a:sym typeface="Helvetica Neue Light"/>
              </a:rPr>
              <a:t>Step 1: </a:t>
            </a:r>
            <a:r>
              <a:rPr lang="en-US" sz="2000" dirty="0">
                <a:solidFill>
                  <a:srgbClr val="84BF41"/>
                </a:solidFill>
                <a:latin typeface="+mn-lt"/>
                <a:ea typeface="Helvetica Neue Light"/>
                <a:cs typeface="Helvetica Neue Light"/>
                <a:sym typeface="Helvetica Neue Light"/>
              </a:rPr>
              <a:t>Registration</a:t>
            </a:r>
          </a:p>
        </p:txBody>
      </p:sp>
      <p:sp>
        <p:nvSpPr>
          <p:cNvPr id="3" name="TextBox 2">
            <a:extLst>
              <a:ext uri="{FF2B5EF4-FFF2-40B4-BE49-F238E27FC236}">
                <a16:creationId xmlns:a16="http://schemas.microsoft.com/office/drawing/2014/main" id="{9CF6021D-05F8-413B-B8CF-4770B5FC40CE}"/>
              </a:ext>
            </a:extLst>
          </p:cNvPr>
          <p:cNvSpPr txBox="1"/>
          <p:nvPr/>
        </p:nvSpPr>
        <p:spPr>
          <a:xfrm>
            <a:off x="8981767" y="5445693"/>
            <a:ext cx="3973286" cy="738664"/>
          </a:xfrm>
          <a:prstGeom prst="rect">
            <a:avLst/>
          </a:prstGeom>
          <a:noFill/>
        </p:spPr>
        <p:txBody>
          <a:bodyPr wrap="square" rtlCol="0">
            <a:spAutoFit/>
          </a:bodyPr>
          <a:lstStyle/>
          <a:p>
            <a:r>
              <a:rPr lang="en-US" dirty="0">
                <a:solidFill>
                  <a:schemeClr val="tx1">
                    <a:lumMod val="50000"/>
                    <a:lumOff val="50000"/>
                  </a:schemeClr>
                </a:solidFill>
              </a:rPr>
              <a:t>The United Nations 17 Sustainable Development Goals (or SDGs). </a:t>
            </a:r>
            <a:r>
              <a:rPr lang="en-US" dirty="0">
                <a:solidFill>
                  <a:schemeClr val="tx1">
                    <a:lumMod val="50000"/>
                    <a:lumOff val="50000"/>
                  </a:schemeClr>
                </a:solidFill>
                <a:hlinkClick r:id="rId4"/>
              </a:rPr>
              <a:t>https://sdg.data.gov/</a:t>
            </a:r>
            <a:r>
              <a:rPr lang="en-US" dirty="0">
                <a:solidFill>
                  <a:schemeClr val="tx1">
                    <a:lumMod val="50000"/>
                    <a:lumOff val="50000"/>
                  </a:schemeClr>
                </a:solidFill>
              </a:rPr>
              <a:t> </a:t>
            </a:r>
          </a:p>
        </p:txBody>
      </p:sp>
      <p:sp>
        <p:nvSpPr>
          <p:cNvPr id="12" name="Google Shape;100;p1">
            <a:extLst>
              <a:ext uri="{FF2B5EF4-FFF2-40B4-BE49-F238E27FC236}">
                <a16:creationId xmlns:a16="http://schemas.microsoft.com/office/drawing/2014/main" id="{7B2D808C-F26E-44D3-A0F6-AD9EB2F06B5F}"/>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pic>
        <p:nvPicPr>
          <p:cNvPr id="1026" name="Picture 2" descr="SDGs Poster">
            <a:extLst>
              <a:ext uri="{FF2B5EF4-FFF2-40B4-BE49-F238E27FC236}">
                <a16:creationId xmlns:a16="http://schemas.microsoft.com/office/drawing/2014/main" id="{60BD7C3D-9666-4984-8C48-66A0BEED1A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7717" y="1105066"/>
            <a:ext cx="7514283" cy="446541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AA1B613-21BB-D144-921B-A78A14377C7D}"/>
              </a:ext>
            </a:extLst>
          </p:cNvPr>
          <p:cNvGrpSpPr/>
          <p:nvPr/>
        </p:nvGrpSpPr>
        <p:grpSpPr>
          <a:xfrm>
            <a:off x="4883258" y="73211"/>
            <a:ext cx="6534229" cy="706403"/>
            <a:chOff x="4883258" y="73211"/>
            <a:chExt cx="6534229" cy="706403"/>
          </a:xfrm>
        </p:grpSpPr>
        <p:sp>
          <p:nvSpPr>
            <p:cNvPr id="5" name="Freeform 4">
              <a:extLst>
                <a:ext uri="{FF2B5EF4-FFF2-40B4-BE49-F238E27FC236}">
                  <a16:creationId xmlns:a16="http://schemas.microsoft.com/office/drawing/2014/main" id="{C42C7C6A-0BDA-2343-A1ED-4BAB4B1EEC42}"/>
                </a:ext>
              </a:extLst>
            </p:cNvPr>
            <p:cNvSpPr/>
            <p:nvPr/>
          </p:nvSpPr>
          <p:spPr>
            <a:xfrm>
              <a:off x="4883258" y="73211"/>
              <a:ext cx="1766007" cy="706403"/>
            </a:xfrm>
            <a:custGeom>
              <a:avLst/>
              <a:gdLst>
                <a:gd name="connsiteX0" fmla="*/ 0 w 1766007"/>
                <a:gd name="connsiteY0" fmla="*/ 0 h 706403"/>
                <a:gd name="connsiteX1" fmla="*/ 1412806 w 1766007"/>
                <a:gd name="connsiteY1" fmla="*/ 0 h 706403"/>
                <a:gd name="connsiteX2" fmla="*/ 1766007 w 1766007"/>
                <a:gd name="connsiteY2" fmla="*/ 353202 h 706403"/>
                <a:gd name="connsiteX3" fmla="*/ 1412806 w 1766007"/>
                <a:gd name="connsiteY3" fmla="*/ 706403 h 706403"/>
                <a:gd name="connsiteX4" fmla="*/ 0 w 1766007"/>
                <a:gd name="connsiteY4" fmla="*/ 706403 h 706403"/>
                <a:gd name="connsiteX5" fmla="*/ 353202 w 1766007"/>
                <a:gd name="connsiteY5" fmla="*/ 353202 h 706403"/>
                <a:gd name="connsiteX6" fmla="*/ 0 w 1766007"/>
                <a:gd name="connsiteY6" fmla="*/ 0 h 70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07" h="706403">
                  <a:moveTo>
                    <a:pt x="0" y="0"/>
                  </a:moveTo>
                  <a:lnTo>
                    <a:pt x="1412806" y="0"/>
                  </a:lnTo>
                  <a:lnTo>
                    <a:pt x="1766007" y="353202"/>
                  </a:lnTo>
                  <a:lnTo>
                    <a:pt x="1412806" y="706403"/>
                  </a:lnTo>
                  <a:lnTo>
                    <a:pt x="0" y="706403"/>
                  </a:lnTo>
                  <a:lnTo>
                    <a:pt x="353202" y="353202"/>
                  </a:lnTo>
                  <a:lnTo>
                    <a:pt x="0" y="0"/>
                  </a:lnTo>
                  <a:close/>
                </a:path>
              </a:pathLst>
            </a:custGeom>
            <a:solidFill>
              <a:srgbClr val="84BF4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01208" tIns="16002" rIns="369203"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151D3A"/>
                  </a:solidFill>
                </a:rPr>
                <a:t>Register</a:t>
              </a:r>
            </a:p>
          </p:txBody>
        </p:sp>
        <p:sp>
          <p:nvSpPr>
            <p:cNvPr id="6" name="Freeform 5">
              <a:extLst>
                <a:ext uri="{FF2B5EF4-FFF2-40B4-BE49-F238E27FC236}">
                  <a16:creationId xmlns:a16="http://schemas.microsoft.com/office/drawing/2014/main" id="{5E1B18B3-F56D-B94B-9C0C-353633E1E8D2}"/>
                </a:ext>
              </a:extLst>
            </p:cNvPr>
            <p:cNvSpPr/>
            <p:nvPr/>
          </p:nvSpPr>
          <p:spPr>
            <a:xfrm>
              <a:off x="6472665" y="73211"/>
              <a:ext cx="1766007" cy="706403"/>
            </a:xfrm>
            <a:custGeom>
              <a:avLst/>
              <a:gdLst>
                <a:gd name="connsiteX0" fmla="*/ 0 w 1766007"/>
                <a:gd name="connsiteY0" fmla="*/ 0 h 706403"/>
                <a:gd name="connsiteX1" fmla="*/ 1412806 w 1766007"/>
                <a:gd name="connsiteY1" fmla="*/ 0 h 706403"/>
                <a:gd name="connsiteX2" fmla="*/ 1766007 w 1766007"/>
                <a:gd name="connsiteY2" fmla="*/ 353202 h 706403"/>
                <a:gd name="connsiteX3" fmla="*/ 1412806 w 1766007"/>
                <a:gd name="connsiteY3" fmla="*/ 706403 h 706403"/>
                <a:gd name="connsiteX4" fmla="*/ 0 w 1766007"/>
                <a:gd name="connsiteY4" fmla="*/ 706403 h 706403"/>
                <a:gd name="connsiteX5" fmla="*/ 353202 w 1766007"/>
                <a:gd name="connsiteY5" fmla="*/ 353202 h 706403"/>
                <a:gd name="connsiteX6" fmla="*/ 0 w 1766007"/>
                <a:gd name="connsiteY6" fmla="*/ 0 h 70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07" h="706403">
                  <a:moveTo>
                    <a:pt x="0" y="0"/>
                  </a:moveTo>
                  <a:lnTo>
                    <a:pt x="1412806" y="0"/>
                  </a:lnTo>
                  <a:lnTo>
                    <a:pt x="1766007" y="353202"/>
                  </a:lnTo>
                  <a:lnTo>
                    <a:pt x="1412806" y="706403"/>
                  </a:lnTo>
                  <a:lnTo>
                    <a:pt x="0" y="706403"/>
                  </a:lnTo>
                  <a:lnTo>
                    <a:pt x="353202" y="353202"/>
                  </a:lnTo>
                  <a:lnTo>
                    <a:pt x="0" y="0"/>
                  </a:lnTo>
                  <a:close/>
                </a:path>
              </a:pathLst>
            </a:custGeom>
            <a:solidFill>
              <a:srgbClr val="1B4284"/>
            </a:solidFill>
            <a:ln>
              <a:solidFill>
                <a:srgbClr val="0455A4"/>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01208" tIns="16002" rIns="369203"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Seek the Advice of Specialists</a:t>
              </a:r>
            </a:p>
          </p:txBody>
        </p:sp>
        <p:sp>
          <p:nvSpPr>
            <p:cNvPr id="7" name="Freeform 6">
              <a:extLst>
                <a:ext uri="{FF2B5EF4-FFF2-40B4-BE49-F238E27FC236}">
                  <a16:creationId xmlns:a16="http://schemas.microsoft.com/office/drawing/2014/main" id="{E1940A34-5CFD-6F4C-81CF-4FE04645BCDE}"/>
                </a:ext>
              </a:extLst>
            </p:cNvPr>
            <p:cNvSpPr/>
            <p:nvPr/>
          </p:nvSpPr>
          <p:spPr>
            <a:xfrm>
              <a:off x="8062073" y="73211"/>
              <a:ext cx="1766007" cy="706403"/>
            </a:xfrm>
            <a:custGeom>
              <a:avLst/>
              <a:gdLst>
                <a:gd name="connsiteX0" fmla="*/ 0 w 1766007"/>
                <a:gd name="connsiteY0" fmla="*/ 0 h 706403"/>
                <a:gd name="connsiteX1" fmla="*/ 1412806 w 1766007"/>
                <a:gd name="connsiteY1" fmla="*/ 0 h 706403"/>
                <a:gd name="connsiteX2" fmla="*/ 1766007 w 1766007"/>
                <a:gd name="connsiteY2" fmla="*/ 353202 h 706403"/>
                <a:gd name="connsiteX3" fmla="*/ 1412806 w 1766007"/>
                <a:gd name="connsiteY3" fmla="*/ 706403 h 706403"/>
                <a:gd name="connsiteX4" fmla="*/ 0 w 1766007"/>
                <a:gd name="connsiteY4" fmla="*/ 706403 h 706403"/>
                <a:gd name="connsiteX5" fmla="*/ 353202 w 1766007"/>
                <a:gd name="connsiteY5" fmla="*/ 353202 h 706403"/>
                <a:gd name="connsiteX6" fmla="*/ 0 w 1766007"/>
                <a:gd name="connsiteY6" fmla="*/ 0 h 70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07" h="706403">
                  <a:moveTo>
                    <a:pt x="0" y="0"/>
                  </a:moveTo>
                  <a:lnTo>
                    <a:pt x="1412806" y="0"/>
                  </a:lnTo>
                  <a:lnTo>
                    <a:pt x="1766007" y="353202"/>
                  </a:lnTo>
                  <a:lnTo>
                    <a:pt x="1412806" y="706403"/>
                  </a:lnTo>
                  <a:lnTo>
                    <a:pt x="0" y="706403"/>
                  </a:lnTo>
                  <a:lnTo>
                    <a:pt x="353202" y="353202"/>
                  </a:lnTo>
                  <a:lnTo>
                    <a:pt x="0" y="0"/>
                  </a:lnTo>
                  <a:close/>
                </a:path>
              </a:pathLst>
            </a:custGeom>
            <a:solidFill>
              <a:srgbClr val="1B4284"/>
            </a:solidFill>
            <a:ln>
              <a:solidFill>
                <a:srgbClr val="0455A4"/>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01208" tIns="16002" rIns="369203"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Create a Fact Sheet</a:t>
              </a:r>
            </a:p>
          </p:txBody>
        </p:sp>
        <p:sp>
          <p:nvSpPr>
            <p:cNvPr id="8" name="Freeform 7">
              <a:extLst>
                <a:ext uri="{FF2B5EF4-FFF2-40B4-BE49-F238E27FC236}">
                  <a16:creationId xmlns:a16="http://schemas.microsoft.com/office/drawing/2014/main" id="{2AB21CFA-989C-8344-AB22-3F293EE55AB3}"/>
                </a:ext>
              </a:extLst>
            </p:cNvPr>
            <p:cNvSpPr/>
            <p:nvPr/>
          </p:nvSpPr>
          <p:spPr>
            <a:xfrm>
              <a:off x="9651480" y="73211"/>
              <a:ext cx="1766007" cy="706403"/>
            </a:xfrm>
            <a:custGeom>
              <a:avLst/>
              <a:gdLst>
                <a:gd name="connsiteX0" fmla="*/ 0 w 1766007"/>
                <a:gd name="connsiteY0" fmla="*/ 0 h 706403"/>
                <a:gd name="connsiteX1" fmla="*/ 1412806 w 1766007"/>
                <a:gd name="connsiteY1" fmla="*/ 0 h 706403"/>
                <a:gd name="connsiteX2" fmla="*/ 1766007 w 1766007"/>
                <a:gd name="connsiteY2" fmla="*/ 353202 h 706403"/>
                <a:gd name="connsiteX3" fmla="*/ 1412806 w 1766007"/>
                <a:gd name="connsiteY3" fmla="*/ 706403 h 706403"/>
                <a:gd name="connsiteX4" fmla="*/ 0 w 1766007"/>
                <a:gd name="connsiteY4" fmla="*/ 706403 h 706403"/>
                <a:gd name="connsiteX5" fmla="*/ 353202 w 1766007"/>
                <a:gd name="connsiteY5" fmla="*/ 353202 h 706403"/>
                <a:gd name="connsiteX6" fmla="*/ 0 w 1766007"/>
                <a:gd name="connsiteY6" fmla="*/ 0 h 70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07" h="706403">
                  <a:moveTo>
                    <a:pt x="0" y="0"/>
                  </a:moveTo>
                  <a:lnTo>
                    <a:pt x="1412806" y="0"/>
                  </a:lnTo>
                  <a:lnTo>
                    <a:pt x="1766007" y="353202"/>
                  </a:lnTo>
                  <a:lnTo>
                    <a:pt x="1412806" y="706403"/>
                  </a:lnTo>
                  <a:lnTo>
                    <a:pt x="0" y="706403"/>
                  </a:lnTo>
                  <a:lnTo>
                    <a:pt x="353202" y="353202"/>
                  </a:lnTo>
                  <a:lnTo>
                    <a:pt x="0" y="0"/>
                  </a:lnTo>
                  <a:close/>
                </a:path>
              </a:pathLst>
            </a:custGeom>
            <a:solidFill>
              <a:srgbClr val="1B4284"/>
            </a:solidFill>
            <a:ln>
              <a:solidFill>
                <a:srgbClr val="0455A4"/>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01208" tIns="16002" rIns="369203"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B0F0"/>
                  </a:solidFill>
                </a:rPr>
                <a:t>Finalist Presentations</a:t>
              </a:r>
            </a:p>
          </p:txBody>
        </p:sp>
      </p:grpSp>
      <p:sp>
        <p:nvSpPr>
          <p:cNvPr id="2" name="TextBox 1">
            <a:extLst>
              <a:ext uri="{FF2B5EF4-FFF2-40B4-BE49-F238E27FC236}">
                <a16:creationId xmlns:a16="http://schemas.microsoft.com/office/drawing/2014/main" id="{128D64DD-4F34-5D4F-9FD9-57E3CE1F9C9D}"/>
              </a:ext>
            </a:extLst>
          </p:cNvPr>
          <p:cNvSpPr txBox="1"/>
          <p:nvPr/>
        </p:nvSpPr>
        <p:spPr>
          <a:xfrm>
            <a:off x="335337" y="5755183"/>
            <a:ext cx="6084352" cy="41549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100" b="1" i="1" dirty="0">
                <a:solidFill>
                  <a:srgbClr val="84BF41"/>
                </a:solidFill>
                <a:latin typeface="Arial" panose="020B0604020202020204" pitchFamily="34" charset="0"/>
                <a:ea typeface="Helvetica Neue Light"/>
                <a:cs typeface="Arial" panose="020B0604020202020204" pitchFamily="34" charset="0"/>
                <a:sym typeface="Helvetica Neue Light"/>
                <a:hlinkClick r:id="rId6">
                  <a:extLst>
                    <a:ext uri="{A12FA001-AC4F-418D-AE19-62706E023703}">
                      <ahyp:hlinkClr xmlns:ahyp="http://schemas.microsoft.com/office/drawing/2018/hyperlinkcolor" val="tx"/>
                    </a:ext>
                  </a:extLst>
                </a:hlinkClick>
              </a:rPr>
              <a:t>https://reimagine.web.illinois.edu/registration/</a:t>
            </a:r>
            <a:endParaRPr lang="en-US" sz="2100" b="1" i="1" dirty="0">
              <a:solidFill>
                <a:srgbClr val="84BF41"/>
              </a:solidFill>
            </a:endParaRPr>
          </a:p>
        </p:txBody>
      </p:sp>
    </p:spTree>
    <p:extLst>
      <p:ext uri="{BB962C8B-B14F-4D97-AF65-F5344CB8AC3E}">
        <p14:creationId xmlns:p14="http://schemas.microsoft.com/office/powerpoint/2010/main" val="260300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155029"/>
            <a:ext cx="4722413" cy="5217594"/>
          </a:xfrm>
          <a:prstGeom prst="rect">
            <a:avLst/>
          </a:prstGeom>
          <a:noFill/>
          <a:ln>
            <a:noFill/>
          </a:ln>
        </p:spPr>
        <p:txBody>
          <a:bodyPr spcFirstLastPara="1" wrap="square" lIns="91425" tIns="45700" rIns="91425" bIns="45700" anchor="t" anchorCtr="0">
            <a:noAutofit/>
          </a:bodyPr>
          <a:lstStyle/>
          <a:p>
            <a:pPr marL="342900">
              <a:lnSpc>
                <a:spcPct val="100000"/>
              </a:lnSpc>
              <a:spcBef>
                <a:spcPts val="0"/>
              </a:spcBef>
              <a:spcAft>
                <a:spcPts val="600"/>
              </a:spcAft>
              <a:buSzPct val="100000"/>
              <a:buFont typeface="+mj-lt"/>
              <a:buAutoNum type="arabicPeriod" startAt="6"/>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Comment on social, technological, economic, environmental, and political aspects of both the problem and your solution, where relevant. </a:t>
            </a:r>
          </a:p>
          <a:p>
            <a:pPr marL="342900">
              <a:lnSpc>
                <a:spcPct val="100000"/>
              </a:lnSpc>
              <a:spcBef>
                <a:spcPts val="0"/>
              </a:spcBef>
              <a:spcAft>
                <a:spcPts val="600"/>
              </a:spcAft>
              <a:buSzPct val="100000"/>
              <a:buFont typeface="+mj-lt"/>
              <a:buAutoNum type="arabicPeriod" startAt="6"/>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You must seek the advice of a specialist regarding your ideas.</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You can approach any of the +70 specialists on our webpage or you can find your own specialist:</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hlinkClick r:id="rId3"/>
              </a:rPr>
              <a:t>https://reimagine.web.illinois.edu/seek-the-advice-of-a-specialist/</a:t>
            </a: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 </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Submit a short description of your meeting with a specialist by Oct. 15 at 11:59 p.m. (Central Time)</a:t>
            </a:r>
          </a:p>
          <a:p>
            <a:pPr marL="342900">
              <a:lnSpc>
                <a:spcPct val="100000"/>
              </a:lnSpc>
              <a:spcBef>
                <a:spcPts val="0"/>
              </a:spcBef>
              <a:spcAft>
                <a:spcPts val="600"/>
              </a:spcAft>
              <a:buSzPct val="100000"/>
              <a:buFont typeface="+mj-lt"/>
              <a:buAutoNum type="arabicPeriod" startAt="6"/>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UIUC students can meet in the new Siebel Center for Design. The SCD staff will be on hand to assist you with your ideas.</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Reserve your space here:</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hlinkClick r:id="rId4"/>
              </a:rPr>
              <a:t>https://designcenter.illinois.edu/thecenter</a:t>
            </a: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 </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endParaRPr lang="en-US" sz="17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48768" y="-74711"/>
            <a:ext cx="12289536" cy="950976"/>
          </a:xfrm>
          <a:prstGeom prst="rect">
            <a:avLst/>
          </a:prstGeom>
          <a:gradFill>
            <a:gsLst>
              <a:gs pos="50000">
                <a:srgbClr val="173668"/>
              </a:gs>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n-US" sz="1800" b="0" i="0" u="none" strike="noStrike" cap="none" dirty="0">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59884" y="204051"/>
            <a:ext cx="4739338" cy="400069"/>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r>
              <a:rPr lang="en-US" sz="2000" b="1" u="none" strike="noStrike" cap="none" dirty="0">
                <a:solidFill>
                  <a:srgbClr val="84BF41"/>
                </a:solidFill>
                <a:latin typeface="+mn-lt"/>
                <a:ea typeface="Helvetica Neue Light"/>
                <a:cs typeface="Helvetica Neue Light"/>
                <a:sym typeface="Helvetica Neue Light"/>
              </a:rPr>
              <a:t>Step 2: </a:t>
            </a:r>
            <a:r>
              <a:rPr lang="en-US" sz="2000" dirty="0">
                <a:solidFill>
                  <a:srgbClr val="84BF41"/>
                </a:solidFill>
                <a:ea typeface="Helvetica Neue Light"/>
                <a:cs typeface="Helvetica Neue Light"/>
                <a:sym typeface="Helvetica Neue Light"/>
              </a:rPr>
              <a:t>Seek the Advice of a Specialist</a:t>
            </a:r>
            <a:endParaRPr lang="en-US" sz="2000" dirty="0">
              <a:solidFill>
                <a:srgbClr val="84BF41"/>
              </a:solidFill>
              <a:latin typeface="+mn-lt"/>
              <a:ea typeface="Helvetica Neue Light"/>
              <a:cs typeface="Helvetica Neue Light"/>
              <a:sym typeface="Helvetica Neue Light"/>
            </a:endParaRPr>
          </a:p>
        </p:txBody>
      </p:sp>
      <p:sp>
        <p:nvSpPr>
          <p:cNvPr id="3" name="TextBox 2">
            <a:extLst>
              <a:ext uri="{FF2B5EF4-FFF2-40B4-BE49-F238E27FC236}">
                <a16:creationId xmlns:a16="http://schemas.microsoft.com/office/drawing/2014/main" id="{9CF6021D-05F8-413B-B8CF-4770B5FC40CE}"/>
              </a:ext>
            </a:extLst>
          </p:cNvPr>
          <p:cNvSpPr txBox="1"/>
          <p:nvPr/>
        </p:nvSpPr>
        <p:spPr>
          <a:xfrm>
            <a:off x="8384970" y="4724392"/>
            <a:ext cx="3807030" cy="1169551"/>
          </a:xfrm>
          <a:prstGeom prst="rect">
            <a:avLst/>
          </a:prstGeom>
          <a:noFill/>
        </p:spPr>
        <p:txBody>
          <a:bodyPr wrap="square" rtlCol="0">
            <a:spAutoFit/>
          </a:bodyPr>
          <a:lstStyle/>
          <a:p>
            <a:r>
              <a:rPr lang="en-US" b="1" dirty="0">
                <a:solidFill>
                  <a:schemeClr val="tx1">
                    <a:lumMod val="50000"/>
                    <a:lumOff val="50000"/>
                  </a:schemeClr>
                </a:solidFill>
              </a:rPr>
              <a:t>The new Siebel Center for Design (SCD). </a:t>
            </a:r>
            <a:br>
              <a:rPr lang="en-US" b="1" dirty="0">
                <a:solidFill>
                  <a:schemeClr val="tx1">
                    <a:lumMod val="50000"/>
                    <a:lumOff val="50000"/>
                  </a:schemeClr>
                </a:solidFill>
              </a:rPr>
            </a:br>
            <a:r>
              <a:rPr lang="en-US" dirty="0">
                <a:solidFill>
                  <a:schemeClr val="tx1">
                    <a:lumMod val="50000"/>
                    <a:lumOff val="50000"/>
                  </a:schemeClr>
                </a:solidFill>
              </a:rPr>
              <a:t>As a competition entrant, you may use this beautiful space to meet with your teammates. SCD staff will be on hand to help with your ideation process.</a:t>
            </a:r>
          </a:p>
        </p:txBody>
      </p:sp>
      <p:pic>
        <p:nvPicPr>
          <p:cNvPr id="2" name="Picture 1">
            <a:extLst>
              <a:ext uri="{FF2B5EF4-FFF2-40B4-BE49-F238E27FC236}">
                <a16:creationId xmlns:a16="http://schemas.microsoft.com/office/drawing/2014/main" id="{654A1B1F-3AFC-4ABF-9A42-8546FEACEFB7}"/>
              </a:ext>
            </a:extLst>
          </p:cNvPr>
          <p:cNvPicPr>
            <a:picLocks noChangeAspect="1"/>
          </p:cNvPicPr>
          <p:nvPr/>
        </p:nvPicPr>
        <p:blipFill>
          <a:blip r:embed="rId6"/>
          <a:stretch>
            <a:fillRect/>
          </a:stretch>
        </p:blipFill>
        <p:spPr>
          <a:xfrm>
            <a:off x="5452432" y="1299482"/>
            <a:ext cx="6573312" cy="3347333"/>
          </a:xfrm>
          <a:prstGeom prst="rect">
            <a:avLst/>
          </a:prstGeom>
        </p:spPr>
      </p:pic>
      <p:sp>
        <p:nvSpPr>
          <p:cNvPr id="12" name="Google Shape;100;p1">
            <a:extLst>
              <a:ext uri="{FF2B5EF4-FFF2-40B4-BE49-F238E27FC236}">
                <a16:creationId xmlns:a16="http://schemas.microsoft.com/office/drawing/2014/main" id="{3EE16D3D-23C9-4147-80C4-C884B8A2C053}"/>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graphicFrame>
        <p:nvGraphicFramePr>
          <p:cNvPr id="10" name="Diagram 9">
            <a:extLst>
              <a:ext uri="{FF2B5EF4-FFF2-40B4-BE49-F238E27FC236}">
                <a16:creationId xmlns:a16="http://schemas.microsoft.com/office/drawing/2014/main" id="{6DC5DF20-24E9-4831-ACFF-738221420631}"/>
              </a:ext>
            </a:extLst>
          </p:cNvPr>
          <p:cNvGraphicFramePr/>
          <p:nvPr>
            <p:extLst>
              <p:ext uri="{D42A27DB-BD31-4B8C-83A1-F6EECF244321}">
                <p14:modId xmlns:p14="http://schemas.microsoft.com/office/powerpoint/2010/main" val="2735061170"/>
              </p:ext>
            </p:extLst>
          </p:nvPr>
        </p:nvGraphicFramePr>
        <p:xfrm>
          <a:off x="4880225" y="-7698"/>
          <a:ext cx="6540297" cy="868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7621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8" name="Picture 7">
            <a:extLst>
              <a:ext uri="{FF2B5EF4-FFF2-40B4-BE49-F238E27FC236}">
                <a16:creationId xmlns:a16="http://schemas.microsoft.com/office/drawing/2014/main" id="{823535E6-0B47-FB92-4219-BBE1F55E6D44}"/>
              </a:ext>
            </a:extLst>
          </p:cNvPr>
          <p:cNvPicPr>
            <a:picLocks noChangeAspect="1"/>
          </p:cNvPicPr>
          <p:nvPr/>
        </p:nvPicPr>
        <p:blipFill>
          <a:blip r:embed="rId3"/>
          <a:stretch>
            <a:fillRect/>
          </a:stretch>
        </p:blipFill>
        <p:spPr>
          <a:xfrm>
            <a:off x="8764738" y="1746075"/>
            <a:ext cx="3208586" cy="4545808"/>
          </a:xfrm>
          <a:prstGeom prst="rect">
            <a:avLst/>
          </a:prstGeom>
          <a:ln>
            <a:solidFill>
              <a:schemeClr val="accent4">
                <a:lumMod val="75000"/>
              </a:schemeClr>
            </a:solidFill>
          </a:ln>
        </p:spPr>
      </p:pic>
      <p:pic>
        <p:nvPicPr>
          <p:cNvPr id="6" name="Picture 5">
            <a:extLst>
              <a:ext uri="{FF2B5EF4-FFF2-40B4-BE49-F238E27FC236}">
                <a16:creationId xmlns:a16="http://schemas.microsoft.com/office/drawing/2014/main" id="{7EF4EF0B-5129-AD4B-037F-AB3FE096F6CC}"/>
              </a:ext>
            </a:extLst>
          </p:cNvPr>
          <p:cNvPicPr>
            <a:picLocks noChangeAspect="1"/>
          </p:cNvPicPr>
          <p:nvPr/>
        </p:nvPicPr>
        <p:blipFill>
          <a:blip r:embed="rId4"/>
          <a:stretch>
            <a:fillRect/>
          </a:stretch>
        </p:blipFill>
        <p:spPr>
          <a:xfrm>
            <a:off x="6471400" y="1538304"/>
            <a:ext cx="3152295" cy="4460240"/>
          </a:xfrm>
          <a:prstGeom prst="rect">
            <a:avLst/>
          </a:prstGeom>
          <a:ln>
            <a:solidFill>
              <a:schemeClr val="accent4">
                <a:lumMod val="75000"/>
              </a:schemeClr>
            </a:solidFill>
          </a:ln>
        </p:spPr>
      </p:pic>
      <p:sp>
        <p:nvSpPr>
          <p:cNvPr id="147" name="Google Shape;147;p7"/>
          <p:cNvSpPr txBox="1">
            <a:spLocks noGrp="1"/>
          </p:cNvSpPr>
          <p:nvPr>
            <p:ph type="body" idx="1"/>
          </p:nvPr>
        </p:nvSpPr>
        <p:spPr>
          <a:xfrm>
            <a:off x="376810" y="1017855"/>
            <a:ext cx="3565274" cy="2411145"/>
          </a:xfrm>
          <a:prstGeom prst="rect">
            <a:avLst/>
          </a:prstGeom>
          <a:noFill/>
          <a:ln>
            <a:noFill/>
          </a:ln>
        </p:spPr>
        <p:txBody>
          <a:bodyPr spcFirstLastPara="1" wrap="square" lIns="91425" tIns="45700" rIns="91425" bIns="45700" anchor="t" anchorCtr="0">
            <a:noAutofit/>
          </a:bodyPr>
          <a:lstStyle/>
          <a:p>
            <a:pPr marL="346075" indent="-346075">
              <a:lnSpc>
                <a:spcPct val="100000"/>
              </a:lnSpc>
              <a:spcBef>
                <a:spcPts val="600"/>
              </a:spcBef>
              <a:buSzPct val="100000"/>
              <a:buNone/>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9.   Teams must submit their ideas in a short fact sheet before Nov. 19 at 11:59 p.m. (Central Time)</a:t>
            </a:r>
          </a:p>
          <a:p>
            <a:pPr marL="344488" indent="0">
              <a:lnSpc>
                <a:spcPct val="100000"/>
              </a:lnSpc>
              <a:spcBef>
                <a:spcPts val="600"/>
              </a:spcBef>
              <a:spcAft>
                <a:spcPts val="600"/>
              </a:spcAft>
              <a:buSzPct val="100000"/>
              <a:buNone/>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A good fact sheet consists of no more than 1000 words and is typically 1 – 3 pages long:</a:t>
            </a:r>
            <a:b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b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hlinkClick r:id="rId5"/>
              </a:rPr>
              <a:t>https://reimagine.web.illinois.edu/fact-sheet-requirements/</a:t>
            </a: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  </a:t>
            </a:r>
          </a:p>
          <a:p>
            <a:pPr marL="347663" lvl="1" indent="0">
              <a:lnSpc>
                <a:spcPct val="100000"/>
              </a:lnSpc>
              <a:spcBef>
                <a:spcPts val="600"/>
              </a:spcBef>
              <a:spcAft>
                <a:spcPts val="600"/>
              </a:spcAft>
              <a:buSzPct val="100000"/>
              <a:buNone/>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All excellent fact sheets will be widely publicized after the competition.</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97536" y="-81840"/>
            <a:ext cx="12289536" cy="950976"/>
          </a:xfrm>
          <a:prstGeom prst="rect">
            <a:avLst/>
          </a:prstGeom>
          <a:gradFill>
            <a:gsLst>
              <a:gs pos="50000">
                <a:srgbClr val="173567"/>
              </a:gs>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6"/>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00069"/>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rtl="0">
              <a:spcBef>
                <a:spcPts val="0"/>
              </a:spcBef>
              <a:spcAft>
                <a:spcPts val="0"/>
              </a:spcAft>
              <a:buNone/>
            </a:pPr>
            <a:r>
              <a:rPr lang="en-US" sz="2000" b="1" u="none" strike="noStrike" cap="none" dirty="0">
                <a:solidFill>
                  <a:srgbClr val="84BF41"/>
                </a:solidFill>
                <a:latin typeface="+mn-lt"/>
                <a:ea typeface="Helvetica Neue Light"/>
                <a:cs typeface="Helvetica Neue Light"/>
                <a:sym typeface="Helvetica Neue Light"/>
              </a:rPr>
              <a:t>Step 3: </a:t>
            </a:r>
            <a:r>
              <a:rPr lang="en-US" sz="2000" u="none" strike="noStrike" cap="none" dirty="0">
                <a:solidFill>
                  <a:srgbClr val="84BF41"/>
                </a:solidFill>
                <a:latin typeface="+mn-lt"/>
                <a:ea typeface="Helvetica Neue Light"/>
                <a:cs typeface="Helvetica Neue Light"/>
                <a:sym typeface="Helvetica Neue Light"/>
              </a:rPr>
              <a:t>The Fact Sheet</a:t>
            </a:r>
            <a:endParaRPr lang="en-US" sz="2000" dirty="0">
              <a:solidFill>
                <a:srgbClr val="84BF41"/>
              </a:solidFill>
              <a:latin typeface="+mn-lt"/>
              <a:ea typeface="Helvetica Neue Light"/>
              <a:cs typeface="Helvetica Neue Light"/>
              <a:sym typeface="Helvetica Neue Light"/>
            </a:endParaRPr>
          </a:p>
        </p:txBody>
      </p:sp>
      <p:sp>
        <p:nvSpPr>
          <p:cNvPr id="3" name="TextBox 2">
            <a:extLst>
              <a:ext uri="{FF2B5EF4-FFF2-40B4-BE49-F238E27FC236}">
                <a16:creationId xmlns:a16="http://schemas.microsoft.com/office/drawing/2014/main" id="{9CF6021D-05F8-413B-B8CF-4770B5FC40CE}"/>
              </a:ext>
            </a:extLst>
          </p:cNvPr>
          <p:cNvSpPr txBox="1"/>
          <p:nvPr/>
        </p:nvSpPr>
        <p:spPr>
          <a:xfrm>
            <a:off x="1262543" y="5103406"/>
            <a:ext cx="2679541" cy="1169551"/>
          </a:xfrm>
          <a:prstGeom prst="rect">
            <a:avLst/>
          </a:prstGeom>
          <a:noFill/>
        </p:spPr>
        <p:txBody>
          <a:bodyPr wrap="square" rtlCol="0">
            <a:spAutoFit/>
          </a:bodyPr>
          <a:lstStyle/>
          <a:p>
            <a:r>
              <a:rPr lang="en-US" b="1" dirty="0">
                <a:solidFill>
                  <a:schemeClr val="tx1">
                    <a:lumMod val="50000"/>
                    <a:lumOff val="50000"/>
                  </a:schemeClr>
                </a:solidFill>
              </a:rPr>
              <a:t>Fact Sheet. </a:t>
            </a:r>
            <a:r>
              <a:rPr lang="en-US" dirty="0">
                <a:solidFill>
                  <a:schemeClr val="tx1">
                    <a:lumMod val="50000"/>
                    <a:lumOff val="50000"/>
                  </a:schemeClr>
                </a:solidFill>
              </a:rPr>
              <a:t>Your idea/s or solution must be submitted in the form of a fact sheet that summarizes all your salient thoughts.</a:t>
            </a:r>
            <a:endParaRPr lang="en-US" dirty="0">
              <a:solidFill>
                <a:schemeClr val="tx1">
                  <a:lumMod val="50000"/>
                  <a:lumOff val="50000"/>
                </a:schemeClr>
              </a:solidFill>
              <a:highlight>
                <a:srgbClr val="FFFF00"/>
              </a:highlight>
            </a:endParaRPr>
          </a:p>
        </p:txBody>
      </p:sp>
      <p:sp>
        <p:nvSpPr>
          <p:cNvPr id="13" name="Google Shape;100;p1">
            <a:extLst>
              <a:ext uri="{FF2B5EF4-FFF2-40B4-BE49-F238E27FC236}">
                <a16:creationId xmlns:a16="http://schemas.microsoft.com/office/drawing/2014/main" id="{AAF61056-E125-43BC-BA23-D57168C753B0}"/>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graphicFrame>
        <p:nvGraphicFramePr>
          <p:cNvPr id="10" name="Diagram 9">
            <a:extLst>
              <a:ext uri="{FF2B5EF4-FFF2-40B4-BE49-F238E27FC236}">
                <a16:creationId xmlns:a16="http://schemas.microsoft.com/office/drawing/2014/main" id="{49911633-DD18-4CE8-AC35-D826CC2BC337}"/>
              </a:ext>
            </a:extLst>
          </p:cNvPr>
          <p:cNvGraphicFramePr/>
          <p:nvPr>
            <p:extLst>
              <p:ext uri="{D42A27DB-BD31-4B8C-83A1-F6EECF244321}">
                <p14:modId xmlns:p14="http://schemas.microsoft.com/office/powerpoint/2010/main" val="2638253348"/>
              </p:ext>
            </p:extLst>
          </p:nvPr>
        </p:nvGraphicFramePr>
        <p:xfrm>
          <a:off x="4880225" y="-7698"/>
          <a:ext cx="6540297" cy="868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Picture 1">
            <a:extLst>
              <a:ext uri="{FF2B5EF4-FFF2-40B4-BE49-F238E27FC236}">
                <a16:creationId xmlns:a16="http://schemas.microsoft.com/office/drawing/2014/main" id="{BB1E611B-E100-1278-03EB-A61888A58CCE}"/>
              </a:ext>
            </a:extLst>
          </p:cNvPr>
          <p:cNvPicPr>
            <a:picLocks noChangeAspect="1"/>
          </p:cNvPicPr>
          <p:nvPr/>
        </p:nvPicPr>
        <p:blipFill>
          <a:blip r:embed="rId12"/>
          <a:stretch>
            <a:fillRect/>
          </a:stretch>
        </p:blipFill>
        <p:spPr>
          <a:xfrm>
            <a:off x="4121770" y="1157714"/>
            <a:ext cx="3208587" cy="4542572"/>
          </a:xfrm>
          <a:prstGeom prst="rect">
            <a:avLst/>
          </a:prstGeom>
          <a:ln>
            <a:solidFill>
              <a:schemeClr val="accent4">
                <a:lumMod val="75000"/>
              </a:schemeClr>
            </a:solidFill>
          </a:ln>
        </p:spPr>
      </p:pic>
    </p:spTree>
    <p:extLst>
      <p:ext uri="{BB962C8B-B14F-4D97-AF65-F5344CB8AC3E}">
        <p14:creationId xmlns:p14="http://schemas.microsoft.com/office/powerpoint/2010/main" val="3692381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10" y="1018449"/>
            <a:ext cx="4880993" cy="4821102"/>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spcAft>
                <a:spcPts val="600"/>
              </a:spcAft>
              <a:buSzPct val="100000"/>
              <a:buFont typeface="+mj-lt"/>
              <a:buAutoNum type="arabicPeriod" startAt="10"/>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A team of judges will assess your entry and select 6 to 10 finalists (announced Nov. 25).</a:t>
            </a:r>
          </a:p>
          <a:p>
            <a:pPr indent="-457200">
              <a:lnSpc>
                <a:spcPct val="100000"/>
              </a:lnSpc>
              <a:spcBef>
                <a:spcPts val="0"/>
              </a:spcBef>
              <a:spcAft>
                <a:spcPts val="600"/>
              </a:spcAft>
              <a:buSzPct val="100000"/>
              <a:buFont typeface="+mj-lt"/>
              <a:buAutoNum type="arabicPeriod" startAt="10"/>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The 6 to 10 finalists will present their projects at an award ceremony on Dec. 2, 2023. Some contestants will meet in-person, and the event will be streamed on Zoom.</a:t>
            </a:r>
          </a:p>
          <a:p>
            <a:pPr indent="-457200">
              <a:lnSpc>
                <a:spcPct val="100000"/>
              </a:lnSpc>
              <a:spcBef>
                <a:spcPts val="0"/>
              </a:spcBef>
              <a:spcAft>
                <a:spcPts val="600"/>
              </a:spcAft>
              <a:buSzPct val="100000"/>
              <a:buFont typeface="+mj-lt"/>
              <a:buAutoNum type="arabicPeriod" startAt="10"/>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A team of prestigious judges will select the top three winners and announce the winners at this award ceremony.</a:t>
            </a:r>
          </a:p>
          <a:p>
            <a:pPr indent="-457200">
              <a:lnSpc>
                <a:spcPct val="100000"/>
              </a:lnSpc>
              <a:spcBef>
                <a:spcPts val="0"/>
              </a:spcBef>
              <a:spcAft>
                <a:spcPts val="600"/>
              </a:spcAft>
              <a:buSzPct val="100000"/>
              <a:buFont typeface="+mj-lt"/>
              <a:buAutoNum type="arabicPeriod" startAt="10"/>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The first, second, and third prizes are $2000, two $1000 awards, and three $500 awards, respectively. There are also $500 awards for winners of special categories.</a:t>
            </a:r>
          </a:p>
          <a:p>
            <a:pPr indent="-457200">
              <a:lnSpc>
                <a:spcPct val="100000"/>
              </a:lnSpc>
              <a:spcBef>
                <a:spcPts val="0"/>
              </a:spcBef>
              <a:spcAft>
                <a:spcPts val="600"/>
              </a:spcAft>
              <a:buSzPct val="100000"/>
              <a:buFont typeface="+mj-lt"/>
              <a:buAutoNum type="arabicPeriod" startAt="14"/>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Every effort will be made to link winning teams with individuals or organizations who will help them to further develop and implement their ideas.</a:t>
            </a:r>
          </a:p>
          <a:p>
            <a:pPr indent="-457200">
              <a:lnSpc>
                <a:spcPct val="100000"/>
              </a:lnSpc>
              <a:spcBef>
                <a:spcPts val="0"/>
              </a:spcBef>
              <a:spcAft>
                <a:spcPts val="600"/>
              </a:spcAft>
              <a:buSzPct val="100000"/>
              <a:buFont typeface="+mj-lt"/>
              <a:buAutoNum type="arabicPeriod" startAt="14"/>
            </a:pPr>
            <a:r>
              <a:rPr lang="en-US" sz="1700" dirty="0">
                <a:solidFill>
                  <a:schemeClr val="tx1"/>
                </a:solidFill>
                <a:latin typeface="Arial" panose="020B0604020202020204" pitchFamily="34" charset="0"/>
                <a:ea typeface="Helvetica Neue Light"/>
                <a:cs typeface="Arial" panose="020B0604020202020204" pitchFamily="34" charset="0"/>
                <a:sym typeface="Helvetica Neue Light"/>
              </a:rPr>
              <a:t>Winning entries will be widely publicized. </a:t>
            </a:r>
          </a:p>
          <a:p>
            <a:pPr indent="-457200">
              <a:lnSpc>
                <a:spcPct val="100000"/>
              </a:lnSpc>
              <a:spcBef>
                <a:spcPts val="0"/>
              </a:spcBef>
              <a:spcAft>
                <a:spcPts val="600"/>
              </a:spcAft>
              <a:buSzPct val="100000"/>
              <a:buFont typeface="+mj-lt"/>
              <a:buAutoNum type="arabicPeriod" startAt="10"/>
            </a:pPr>
            <a:endParaRPr lang="en-US" sz="17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48768" y="-90453"/>
            <a:ext cx="12289536" cy="950976"/>
          </a:xfrm>
          <a:prstGeom prst="rect">
            <a:avLst/>
          </a:prstGeom>
          <a:gradFill>
            <a:gsLst>
              <a:gs pos="50000">
                <a:srgbClr val="173668"/>
              </a:gs>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00069"/>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rtl="0">
              <a:spcBef>
                <a:spcPts val="0"/>
              </a:spcBef>
              <a:spcAft>
                <a:spcPts val="0"/>
              </a:spcAft>
              <a:buNone/>
            </a:pPr>
            <a:r>
              <a:rPr lang="en-US" sz="2000" b="1" u="none" strike="noStrike" cap="none" dirty="0">
                <a:solidFill>
                  <a:srgbClr val="84BF41"/>
                </a:solidFill>
                <a:latin typeface="+mn-lt"/>
                <a:ea typeface="Helvetica Neue Light"/>
                <a:cs typeface="Helvetica Neue Light"/>
                <a:sym typeface="Helvetica Neue Light"/>
              </a:rPr>
              <a:t>Step 4:</a:t>
            </a:r>
            <a:r>
              <a:rPr lang="en-US" sz="2000" u="none" strike="noStrike" cap="none" dirty="0">
                <a:solidFill>
                  <a:srgbClr val="84BF41"/>
                </a:solidFill>
                <a:latin typeface="+mn-lt"/>
                <a:ea typeface="Helvetica Neue Light"/>
                <a:cs typeface="Helvetica Neue Light"/>
                <a:sym typeface="Helvetica Neue Light"/>
              </a:rPr>
              <a:t> Finalist Presentations</a:t>
            </a:r>
            <a:endParaRPr lang="en-US" sz="2000" dirty="0">
              <a:solidFill>
                <a:srgbClr val="84BF41"/>
              </a:solidFill>
              <a:latin typeface="+mn-lt"/>
              <a:ea typeface="Helvetica Neue Light"/>
              <a:cs typeface="Helvetica Neue Light"/>
              <a:sym typeface="Helvetica Neue Light"/>
            </a:endParaRPr>
          </a:p>
        </p:txBody>
      </p:sp>
      <p:sp>
        <p:nvSpPr>
          <p:cNvPr id="12" name="Google Shape;100;p1">
            <a:extLst>
              <a:ext uri="{FF2B5EF4-FFF2-40B4-BE49-F238E27FC236}">
                <a16:creationId xmlns:a16="http://schemas.microsoft.com/office/drawing/2014/main" id="{063BC4BC-2010-4783-9649-C4D1D881E978}"/>
              </a:ext>
            </a:extLst>
          </p:cNvPr>
          <p:cNvSpPr txBox="1"/>
          <p:nvPr/>
        </p:nvSpPr>
        <p:spPr>
          <a:xfrm>
            <a:off x="9113736" y="6514590"/>
            <a:ext cx="27262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SUSTAINABILITY COMPETITION</a:t>
            </a:r>
          </a:p>
        </p:txBody>
      </p:sp>
      <p:graphicFrame>
        <p:nvGraphicFramePr>
          <p:cNvPr id="9" name="Diagram 8">
            <a:extLst>
              <a:ext uri="{FF2B5EF4-FFF2-40B4-BE49-F238E27FC236}">
                <a16:creationId xmlns:a16="http://schemas.microsoft.com/office/drawing/2014/main" id="{66CAA5E9-2C53-4EAE-AA28-1B1FF69DA289}"/>
              </a:ext>
            </a:extLst>
          </p:cNvPr>
          <p:cNvGraphicFramePr/>
          <p:nvPr>
            <p:extLst>
              <p:ext uri="{D42A27DB-BD31-4B8C-83A1-F6EECF244321}">
                <p14:modId xmlns:p14="http://schemas.microsoft.com/office/powerpoint/2010/main" val="2590950147"/>
              </p:ext>
            </p:extLst>
          </p:nvPr>
        </p:nvGraphicFramePr>
        <p:xfrm>
          <a:off x="4880225" y="-7698"/>
          <a:ext cx="6540297" cy="868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5783A46A-7FCD-5E63-5A69-D187C4B1A8E3}"/>
              </a:ext>
            </a:extLst>
          </p:cNvPr>
          <p:cNvPicPr>
            <a:picLocks noChangeAspect="1"/>
          </p:cNvPicPr>
          <p:nvPr/>
        </p:nvPicPr>
        <p:blipFill>
          <a:blip r:embed="rId9"/>
          <a:stretch>
            <a:fillRect/>
          </a:stretch>
        </p:blipFill>
        <p:spPr>
          <a:xfrm>
            <a:off x="5611275" y="1238217"/>
            <a:ext cx="5894281" cy="3379388"/>
          </a:xfrm>
          <a:prstGeom prst="rect">
            <a:avLst/>
          </a:prstGeom>
        </p:spPr>
      </p:pic>
      <p:sp>
        <p:nvSpPr>
          <p:cNvPr id="4" name="TextBox 3">
            <a:extLst>
              <a:ext uri="{FF2B5EF4-FFF2-40B4-BE49-F238E27FC236}">
                <a16:creationId xmlns:a16="http://schemas.microsoft.com/office/drawing/2014/main" id="{FB5CE49A-6E80-D9CA-ECD5-594513DF4064}"/>
              </a:ext>
            </a:extLst>
          </p:cNvPr>
          <p:cNvSpPr txBox="1"/>
          <p:nvPr/>
        </p:nvSpPr>
        <p:spPr>
          <a:xfrm>
            <a:off x="7522622" y="4625966"/>
            <a:ext cx="4669378" cy="738664"/>
          </a:xfrm>
          <a:prstGeom prst="rect">
            <a:avLst/>
          </a:prstGeom>
          <a:noFill/>
        </p:spPr>
        <p:txBody>
          <a:bodyPr wrap="square" rtlCol="0">
            <a:spAutoFit/>
          </a:bodyPr>
          <a:lstStyle/>
          <a:p>
            <a:r>
              <a:rPr lang="en-US" dirty="0">
                <a:solidFill>
                  <a:schemeClr val="tx1">
                    <a:lumMod val="50000"/>
                    <a:lumOff val="50000"/>
                  </a:schemeClr>
                </a:solidFill>
              </a:rPr>
              <a:t>Winners will be announced on December 2, 2023. </a:t>
            </a:r>
            <a:br>
              <a:rPr lang="en-US" dirty="0">
                <a:solidFill>
                  <a:schemeClr val="tx1">
                    <a:lumMod val="50000"/>
                    <a:lumOff val="50000"/>
                  </a:schemeClr>
                </a:solidFill>
              </a:rPr>
            </a:br>
            <a:r>
              <a:rPr lang="en-US" dirty="0">
                <a:solidFill>
                  <a:schemeClr val="tx1">
                    <a:lumMod val="50000"/>
                    <a:lumOff val="50000"/>
                  </a:schemeClr>
                </a:solidFill>
              </a:rPr>
              <a:t>This will be a hybrid event with some contestants meeting in-person and others via Zoom.</a:t>
            </a:r>
          </a:p>
        </p:txBody>
      </p:sp>
    </p:spTree>
    <p:extLst>
      <p:ext uri="{BB962C8B-B14F-4D97-AF65-F5344CB8AC3E}">
        <p14:creationId xmlns:p14="http://schemas.microsoft.com/office/powerpoint/2010/main" val="80967522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19169</TotalTime>
  <Words>2034</Words>
  <Application>Microsoft Office PowerPoint</Application>
  <PresentationFormat>Widescreen</PresentationFormat>
  <Paragraphs>111</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Aleo</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Leon Liebenberg</cp:lastModifiedBy>
  <cp:revision>165</cp:revision>
  <dcterms:created xsi:type="dcterms:W3CDTF">2019-01-14T22:06:33Z</dcterms:created>
  <dcterms:modified xsi:type="dcterms:W3CDTF">2023-06-09T18:16:17Z</dcterms:modified>
</cp:coreProperties>
</file>